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 id="269" r:id="rId40"/>
    <p:sldId id="270" r:id="rId41"/>
    <p:sldId id="271" r:id="rId42"/>
  </p:sldIdLst>
  <p:sldSz cx="18288000" cy="10287000"/>
  <p:notesSz cx="6858000" cy="9144000"/>
  <p:embeddedFontLst>
    <p:embeddedFont>
      <p:font typeface="Prata" charset="1" panose="00000500000000000000"/>
      <p:regular r:id="rId6"/>
    </p:embeddedFont>
    <p:embeddedFont>
      <p:font typeface="Josefin Sans" charset="1" panose="00000000000000000000"/>
      <p:regular r:id="rId7"/>
    </p:embeddedFont>
    <p:embeddedFont>
      <p:font typeface="Josefin Sans Bold" charset="1" panose="00000000000000000000"/>
      <p:regular r:id="rId8"/>
    </p:embeddedFont>
    <p:embeddedFont>
      <p:font typeface="Josefin Sans Italics" charset="1" panose="00000000000000000000"/>
      <p:regular r:id="rId9"/>
    </p:embeddedFont>
    <p:embeddedFont>
      <p:font typeface="Josefin Sans Bold Italics" charset="1" panose="00000000000000000000"/>
      <p:regular r:id="rId10"/>
    </p:embeddedFont>
    <p:embeddedFont>
      <p:font typeface="Arimo" charset="1" panose="020B0604020202020204"/>
      <p:regular r:id="rId11"/>
    </p:embeddedFont>
    <p:embeddedFont>
      <p:font typeface="Arimo Bold" charset="1" panose="020B0704020202020204"/>
      <p:regular r:id="rId12"/>
    </p:embeddedFont>
    <p:embeddedFont>
      <p:font typeface="Arimo Italics" charset="1" panose="020B0604020202090204"/>
      <p:regular r:id="rId13"/>
    </p:embeddedFont>
    <p:embeddedFont>
      <p:font typeface="Arimo Bold Italics" charset="1" panose="020B0704020202090204"/>
      <p:regular r:id="rId14"/>
    </p:embeddedFont>
    <p:embeddedFont>
      <p:font typeface="Open Sauce" charset="1" panose="00000500000000000000"/>
      <p:regular r:id="rId15"/>
    </p:embeddedFont>
    <p:embeddedFont>
      <p:font typeface="Open Sauce Bold" charset="1" panose="00000800000000000000"/>
      <p:regular r:id="rId16"/>
    </p:embeddedFont>
    <p:embeddedFont>
      <p:font typeface="Open Sauce Italics" charset="1" panose="00000500000000000000"/>
      <p:regular r:id="rId17"/>
    </p:embeddedFont>
    <p:embeddedFont>
      <p:font typeface="Open Sauce Bold Italics" charset="1" panose="00000800000000000000"/>
      <p:regular r:id="rId18"/>
    </p:embeddedFont>
    <p:embeddedFont>
      <p:font typeface="Open Sauce Light" charset="1" panose="00000400000000000000"/>
      <p:regular r:id="rId19"/>
    </p:embeddedFont>
    <p:embeddedFont>
      <p:font typeface="Open Sauce Light Italics" charset="1" panose="00000400000000000000"/>
      <p:regular r:id="rId20"/>
    </p:embeddedFont>
    <p:embeddedFont>
      <p:font typeface="Open Sauce Medium" charset="1" panose="00000600000000000000"/>
      <p:regular r:id="rId21"/>
    </p:embeddedFont>
    <p:embeddedFont>
      <p:font typeface="Open Sauce Medium Italics" charset="1" panose="00000600000000000000"/>
      <p:regular r:id="rId22"/>
    </p:embeddedFont>
    <p:embeddedFont>
      <p:font typeface="Open Sauce Semi-Bold" charset="1" panose="00000700000000000000"/>
      <p:regular r:id="rId23"/>
    </p:embeddedFont>
    <p:embeddedFont>
      <p:font typeface="Open Sauce Semi-Bold Italics" charset="1" panose="00000700000000000000"/>
      <p:regular r:id="rId24"/>
    </p:embeddedFont>
    <p:embeddedFont>
      <p:font typeface="Open Sauce Heavy" charset="1" panose="00000A00000000000000"/>
      <p:regular r:id="rId25"/>
    </p:embeddedFont>
    <p:embeddedFont>
      <p:font typeface="Open Sauce Heavy Italics" charset="1" panose="00000A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40" Target="slides/slide14.xml" Type="http://schemas.openxmlformats.org/officeDocument/2006/relationships/slide"/><Relationship Id="rId41" Target="slides/slide15.xml" Type="http://schemas.openxmlformats.org/officeDocument/2006/relationships/slide"/><Relationship Id="rId42" Target="slides/slide16.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133035"/>
        </a:solidFill>
      </p:bgPr>
    </p:bg>
    <p:spTree>
      <p:nvGrpSpPr>
        <p:cNvPr id="1" name=""/>
        <p:cNvGrpSpPr/>
        <p:nvPr/>
      </p:nvGrpSpPr>
      <p:grpSpPr>
        <a:xfrm>
          <a:off x="0" y="0"/>
          <a:ext cx="0" cy="0"/>
          <a:chOff x="0" y="0"/>
          <a:chExt cx="0" cy="0"/>
        </a:xfrm>
      </p:grpSpPr>
      <p:sp>
        <p:nvSpPr>
          <p:cNvPr name="TextBox 2" id="2"/>
          <p:cNvSpPr txBox="true"/>
          <p:nvPr/>
        </p:nvSpPr>
        <p:spPr>
          <a:xfrm rot="0">
            <a:off x="2946356" y="4107607"/>
            <a:ext cx="12395288" cy="1303754"/>
          </a:xfrm>
          <a:prstGeom prst="rect">
            <a:avLst/>
          </a:prstGeom>
        </p:spPr>
        <p:txBody>
          <a:bodyPr anchor="t" rtlCol="false" tIns="0" lIns="0" bIns="0" rIns="0">
            <a:spAutoFit/>
          </a:bodyPr>
          <a:lstStyle/>
          <a:p>
            <a:pPr algn="ctr">
              <a:lnSpc>
                <a:spcPts val="10137"/>
              </a:lnSpc>
            </a:pPr>
            <a:r>
              <a:rPr lang="en-US" sz="8815">
                <a:solidFill>
                  <a:srgbClr val="FFFFFF"/>
                </a:solidFill>
                <a:latin typeface="Prata"/>
              </a:rPr>
              <a:t>WEEKLY REPORT</a:t>
            </a:r>
          </a:p>
        </p:txBody>
      </p:sp>
      <p:sp>
        <p:nvSpPr>
          <p:cNvPr name="TextBox 3" id="3"/>
          <p:cNvSpPr txBox="true"/>
          <p:nvPr/>
        </p:nvSpPr>
        <p:spPr>
          <a:xfrm rot="0">
            <a:off x="1804489" y="5718229"/>
            <a:ext cx="1597567" cy="394586"/>
          </a:xfrm>
          <a:prstGeom prst="rect">
            <a:avLst/>
          </a:prstGeom>
        </p:spPr>
        <p:txBody>
          <a:bodyPr anchor="t" rtlCol="false" tIns="0" lIns="0" bIns="0" rIns="0">
            <a:spAutoFit/>
          </a:bodyPr>
          <a:lstStyle/>
          <a:p>
            <a:pPr>
              <a:lnSpc>
                <a:spcPts val="3294"/>
              </a:lnSpc>
            </a:pPr>
            <a:r>
              <a:rPr lang="en-US" sz="2272" spc="340">
                <a:solidFill>
                  <a:srgbClr val="FFFFFF"/>
                </a:solidFill>
                <a:latin typeface="Josefin Sans Bold"/>
              </a:rPr>
              <a:t>PROJECT</a:t>
            </a:r>
          </a:p>
        </p:txBody>
      </p:sp>
      <p:sp>
        <p:nvSpPr>
          <p:cNvPr name="TextBox 4" id="4"/>
          <p:cNvSpPr txBox="true"/>
          <p:nvPr/>
        </p:nvSpPr>
        <p:spPr>
          <a:xfrm rot="0">
            <a:off x="3897768" y="5689752"/>
            <a:ext cx="12037591" cy="527741"/>
          </a:xfrm>
          <a:prstGeom prst="rect">
            <a:avLst/>
          </a:prstGeom>
        </p:spPr>
        <p:txBody>
          <a:bodyPr anchor="t" rtlCol="false" tIns="0" lIns="0" bIns="0" rIns="0">
            <a:spAutoFit/>
          </a:bodyPr>
          <a:lstStyle/>
          <a:p>
            <a:pPr algn="ctr">
              <a:lnSpc>
                <a:spcPts val="4150"/>
              </a:lnSpc>
              <a:spcBef>
                <a:spcPct val="0"/>
              </a:spcBef>
            </a:pPr>
            <a:r>
              <a:rPr lang="en-US" sz="3608">
                <a:solidFill>
                  <a:srgbClr val="FFFFFF"/>
                </a:solidFill>
                <a:latin typeface="Prata"/>
              </a:rPr>
              <a:t>Cambodia Job Trending and Insight from 2021 to 2023</a:t>
            </a:r>
          </a:p>
        </p:txBody>
      </p:sp>
      <p:sp>
        <p:nvSpPr>
          <p:cNvPr name="TextBox 5" id="5"/>
          <p:cNvSpPr txBox="true"/>
          <p:nvPr/>
        </p:nvSpPr>
        <p:spPr>
          <a:xfrm rot="0">
            <a:off x="1666639" y="8863714"/>
            <a:ext cx="10897342" cy="394586"/>
          </a:xfrm>
          <a:prstGeom prst="rect">
            <a:avLst/>
          </a:prstGeom>
        </p:spPr>
        <p:txBody>
          <a:bodyPr anchor="t" rtlCol="false" tIns="0" lIns="0" bIns="0" rIns="0">
            <a:spAutoFit/>
          </a:bodyPr>
          <a:lstStyle/>
          <a:p>
            <a:pPr>
              <a:lnSpc>
                <a:spcPts val="3294"/>
              </a:lnSpc>
            </a:pPr>
            <a:r>
              <a:rPr lang="en-US" sz="2272" spc="340">
                <a:solidFill>
                  <a:srgbClr val="FFFFFF"/>
                </a:solidFill>
                <a:latin typeface="Josefin Sans Bold"/>
              </a:rPr>
              <a:t>SUPERVISOR: MR. THEAR SOPHAL AND MR. HIM SOKLONG</a:t>
            </a:r>
          </a:p>
        </p:txBody>
      </p:sp>
      <p:sp>
        <p:nvSpPr>
          <p:cNvPr name="TextBox 6" id="6"/>
          <p:cNvSpPr txBox="true"/>
          <p:nvPr/>
        </p:nvSpPr>
        <p:spPr>
          <a:xfrm rot="0">
            <a:off x="1666639" y="9458325"/>
            <a:ext cx="5129971" cy="394586"/>
          </a:xfrm>
          <a:prstGeom prst="rect">
            <a:avLst/>
          </a:prstGeom>
        </p:spPr>
        <p:txBody>
          <a:bodyPr anchor="t" rtlCol="false" tIns="0" lIns="0" bIns="0" rIns="0">
            <a:spAutoFit/>
          </a:bodyPr>
          <a:lstStyle/>
          <a:p>
            <a:pPr>
              <a:lnSpc>
                <a:spcPts val="3294"/>
              </a:lnSpc>
            </a:pPr>
            <a:r>
              <a:rPr lang="en-US" sz="2272" spc="340">
                <a:solidFill>
                  <a:srgbClr val="FFFFFF"/>
                </a:solidFill>
                <a:latin typeface="Josefin Sans Bold"/>
              </a:rPr>
              <a:t>INTERN: MAK CHANNA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6000"/>
            </a:blip>
            <a:stretch>
              <a:fillRect l="0" t="-70731" r="0" b="-70731"/>
            </a:stretch>
          </a:blipFill>
        </p:spPr>
      </p:sp>
      <p:sp>
        <p:nvSpPr>
          <p:cNvPr name="Freeform 3" id="3"/>
          <p:cNvSpPr/>
          <p:nvPr/>
        </p:nvSpPr>
        <p:spPr>
          <a:xfrm flipH="false" flipV="false" rot="0">
            <a:off x="11328618" y="3782643"/>
            <a:ext cx="6369662" cy="4749049"/>
          </a:xfrm>
          <a:custGeom>
            <a:avLst/>
            <a:gdLst/>
            <a:ahLst/>
            <a:cxnLst/>
            <a:rect r="r" b="b" t="t" l="l"/>
            <a:pathLst>
              <a:path h="4749049" w="6369662">
                <a:moveTo>
                  <a:pt x="0" y="0"/>
                </a:moveTo>
                <a:lnTo>
                  <a:pt x="6369662" y="0"/>
                </a:lnTo>
                <a:lnTo>
                  <a:pt x="6369662" y="4749049"/>
                </a:lnTo>
                <a:lnTo>
                  <a:pt x="0" y="4749049"/>
                </a:lnTo>
                <a:lnTo>
                  <a:pt x="0" y="0"/>
                </a:lnTo>
                <a:close/>
              </a:path>
            </a:pathLst>
          </a:custGeom>
          <a:blipFill>
            <a:blip r:embed="rId3"/>
            <a:stretch>
              <a:fillRect l="0" t="0" r="0" b="0"/>
            </a:stretch>
          </a:blipFill>
        </p:spPr>
      </p:sp>
      <p:sp>
        <p:nvSpPr>
          <p:cNvPr name="TextBox 4" id="4"/>
          <p:cNvSpPr txBox="true"/>
          <p:nvPr/>
        </p:nvSpPr>
        <p:spPr>
          <a:xfrm rot="0">
            <a:off x="3463224" y="1040816"/>
            <a:ext cx="12109373" cy="1223188"/>
          </a:xfrm>
          <a:prstGeom prst="rect">
            <a:avLst/>
          </a:prstGeom>
        </p:spPr>
        <p:txBody>
          <a:bodyPr anchor="t" rtlCol="false" tIns="0" lIns="0" bIns="0" rIns="0">
            <a:spAutoFit/>
          </a:bodyPr>
          <a:lstStyle/>
          <a:p>
            <a:pPr>
              <a:lnSpc>
                <a:spcPts val="4987"/>
              </a:lnSpc>
            </a:pPr>
            <a:r>
              <a:rPr lang="en-US" sz="3369">
                <a:solidFill>
                  <a:srgbClr val="000000"/>
                </a:solidFill>
                <a:latin typeface="Prata"/>
              </a:rPr>
              <a:t>How to visualize competence: the Issue of Occupational Information Network Visualization</a:t>
            </a:r>
          </a:p>
        </p:txBody>
      </p:sp>
      <p:sp>
        <p:nvSpPr>
          <p:cNvPr name="TextBox 5" id="5"/>
          <p:cNvSpPr txBox="true"/>
          <p:nvPr/>
        </p:nvSpPr>
        <p:spPr>
          <a:xfrm rot="0">
            <a:off x="1425431" y="1469405"/>
            <a:ext cx="1485461" cy="394586"/>
          </a:xfrm>
          <a:prstGeom prst="rect">
            <a:avLst/>
          </a:prstGeom>
        </p:spPr>
        <p:txBody>
          <a:bodyPr anchor="t" rtlCol="false" tIns="0" lIns="0" bIns="0" rIns="0">
            <a:spAutoFit/>
          </a:bodyPr>
          <a:lstStyle/>
          <a:p>
            <a:pPr>
              <a:lnSpc>
                <a:spcPts val="3294"/>
              </a:lnSpc>
            </a:pPr>
            <a:r>
              <a:rPr lang="en-US" sz="2272" spc="340">
                <a:solidFill>
                  <a:srgbClr val="000000"/>
                </a:solidFill>
                <a:latin typeface="Josefin Sans Bold"/>
              </a:rPr>
              <a:t>TOPIC 6</a:t>
            </a:r>
          </a:p>
        </p:txBody>
      </p:sp>
      <p:sp>
        <p:nvSpPr>
          <p:cNvPr name="TextBox 6" id="6"/>
          <p:cNvSpPr txBox="true"/>
          <p:nvPr/>
        </p:nvSpPr>
        <p:spPr>
          <a:xfrm rot="0">
            <a:off x="873100" y="2512522"/>
            <a:ext cx="10189317" cy="7232142"/>
          </a:xfrm>
          <a:prstGeom prst="rect">
            <a:avLst/>
          </a:prstGeom>
        </p:spPr>
        <p:txBody>
          <a:bodyPr anchor="t" rtlCol="false" tIns="0" lIns="0" bIns="0" rIns="0">
            <a:spAutoFit/>
          </a:bodyPr>
          <a:lstStyle/>
          <a:p>
            <a:pPr marL="453390" indent="-226695" lvl="1">
              <a:lnSpc>
                <a:spcPts val="3024"/>
              </a:lnSpc>
              <a:buFont typeface="Arial"/>
              <a:buChar char="•"/>
            </a:pPr>
            <a:r>
              <a:rPr lang="en-US" sz="2100">
                <a:solidFill>
                  <a:srgbClr val="000000"/>
                </a:solidFill>
                <a:latin typeface="Open Sauce"/>
              </a:rPr>
              <a:t>Data interpreting</a:t>
            </a:r>
          </a:p>
          <a:p>
            <a:pPr marL="906780" indent="-302260" lvl="2">
              <a:lnSpc>
                <a:spcPts val="3024"/>
              </a:lnSpc>
              <a:buFont typeface="Arial"/>
              <a:buChar char="⚬"/>
            </a:pPr>
            <a:r>
              <a:rPr lang="en-US" sz="2100">
                <a:solidFill>
                  <a:srgbClr val="000000"/>
                </a:solidFill>
                <a:latin typeface="Open Sauce"/>
              </a:rPr>
              <a:t>Moreover, in fig. 2 the two clusters were developed. The first combine all objects related to the knowledge category, the second associates all objects related to skill/competence. The interesting result is a big disproportion between these two clusters. The skill/competence part is always much bigger than knowledge. The skill/competence are built as a continuous learning process during which the information is assimilated and the body of facts, principles, theories and practices that is related to a field of work or study.</a:t>
            </a:r>
          </a:p>
          <a:p>
            <a:pPr marL="906780" indent="-302260" lvl="2">
              <a:lnSpc>
                <a:spcPts val="3024"/>
              </a:lnSpc>
              <a:buFont typeface="Arial"/>
              <a:buChar char="⚬"/>
            </a:pPr>
            <a:r>
              <a:rPr lang="en-US" sz="2100">
                <a:solidFill>
                  <a:srgbClr val="000000"/>
                </a:solidFill>
                <a:latin typeface="Open Sauce"/>
              </a:rPr>
              <a:t> The last graphic (on Fig. 3) presents the reusability of knowledge and skill/competence between occupations. In order to make knowledge transferable, the knowledge has to be expressed in explicit form. Transversal knowledge, skills, and competencies are relevant to a broad range of occupations and economic sectors. They are often referred to as core skills, basic skills, or soft skills, the cornerstone for the personal development of a person. Moreover, we distinguished cross-sector, occupation-specific, sector-specific, and transversal types of knowledge (fig. 3). The biggest part is usually sector-specific and cross-sector.</a:t>
            </a:r>
          </a:p>
        </p:txBody>
      </p:sp>
      <p:sp>
        <p:nvSpPr>
          <p:cNvPr name="TextBox 7" id="7"/>
          <p:cNvSpPr txBox="true"/>
          <p:nvPr/>
        </p:nvSpPr>
        <p:spPr>
          <a:xfrm rot="0">
            <a:off x="17068874" y="9201150"/>
            <a:ext cx="190426"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000000"/>
                </a:solidFill>
                <a:latin typeface="Josefin Sans Bold"/>
              </a:rPr>
              <a:t>8</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132532"/>
        </a:solidFill>
      </p:bgPr>
    </p:bg>
    <p:spTree>
      <p:nvGrpSpPr>
        <p:cNvPr id="1" name=""/>
        <p:cNvGrpSpPr/>
        <p:nvPr/>
      </p:nvGrpSpPr>
      <p:grpSpPr>
        <a:xfrm>
          <a:off x="0" y="0"/>
          <a:ext cx="0" cy="0"/>
          <a:chOff x="0" y="0"/>
          <a:chExt cx="0" cy="0"/>
        </a:xfrm>
      </p:grpSpPr>
      <p:sp>
        <p:nvSpPr>
          <p:cNvPr name="TextBox 2" id="2"/>
          <p:cNvSpPr txBox="true"/>
          <p:nvPr/>
        </p:nvSpPr>
        <p:spPr>
          <a:xfrm rot="0">
            <a:off x="3463224" y="826837"/>
            <a:ext cx="12109373" cy="1223188"/>
          </a:xfrm>
          <a:prstGeom prst="rect">
            <a:avLst/>
          </a:prstGeom>
        </p:spPr>
        <p:txBody>
          <a:bodyPr anchor="t" rtlCol="false" tIns="0" lIns="0" bIns="0" rIns="0">
            <a:spAutoFit/>
          </a:bodyPr>
          <a:lstStyle/>
          <a:p>
            <a:pPr>
              <a:lnSpc>
                <a:spcPts val="4987"/>
              </a:lnSpc>
            </a:pPr>
            <a:r>
              <a:rPr lang="en-US" sz="3369">
                <a:solidFill>
                  <a:srgbClr val="FFFFFF"/>
                </a:solidFill>
                <a:latin typeface="Prata"/>
              </a:rPr>
              <a:t>Visualization of job availability based on text analytics localization approach</a:t>
            </a:r>
          </a:p>
        </p:txBody>
      </p:sp>
      <p:sp>
        <p:nvSpPr>
          <p:cNvPr name="TextBox 3" id="3"/>
          <p:cNvSpPr txBox="true"/>
          <p:nvPr/>
        </p:nvSpPr>
        <p:spPr>
          <a:xfrm rot="0">
            <a:off x="1546981" y="1255426"/>
            <a:ext cx="1597567" cy="394586"/>
          </a:xfrm>
          <a:prstGeom prst="rect">
            <a:avLst/>
          </a:prstGeom>
        </p:spPr>
        <p:txBody>
          <a:bodyPr anchor="t" rtlCol="false" tIns="0" lIns="0" bIns="0" rIns="0">
            <a:spAutoFit/>
          </a:bodyPr>
          <a:lstStyle/>
          <a:p>
            <a:pPr>
              <a:lnSpc>
                <a:spcPts val="3294"/>
              </a:lnSpc>
            </a:pPr>
            <a:r>
              <a:rPr lang="en-US" sz="2272" spc="340">
                <a:solidFill>
                  <a:srgbClr val="FFFFFF"/>
                </a:solidFill>
                <a:latin typeface="Josefin Sans Bold"/>
              </a:rPr>
              <a:t>TOPIC 7</a:t>
            </a:r>
          </a:p>
        </p:txBody>
      </p:sp>
      <p:sp>
        <p:nvSpPr>
          <p:cNvPr name="TextBox 4" id="4"/>
          <p:cNvSpPr txBox="true"/>
          <p:nvPr/>
        </p:nvSpPr>
        <p:spPr>
          <a:xfrm rot="0">
            <a:off x="943495" y="2413380"/>
            <a:ext cx="16401009" cy="7423785"/>
          </a:xfrm>
          <a:prstGeom prst="rect">
            <a:avLst/>
          </a:prstGeom>
        </p:spPr>
        <p:txBody>
          <a:bodyPr anchor="t" rtlCol="false" tIns="0" lIns="0" bIns="0" rIns="0">
            <a:spAutoFit/>
          </a:bodyPr>
          <a:lstStyle/>
          <a:p>
            <a:pPr marL="453390" indent="-226695" lvl="1">
              <a:lnSpc>
                <a:spcPts val="2940"/>
              </a:lnSpc>
              <a:buFont typeface="Arial"/>
              <a:buChar char="•"/>
            </a:pPr>
            <a:r>
              <a:rPr lang="en-US" sz="2100">
                <a:solidFill>
                  <a:srgbClr val="FFFFFF"/>
                </a:solidFill>
                <a:latin typeface="Open Sauce Bold"/>
              </a:rPr>
              <a:t>Introduction</a:t>
            </a:r>
          </a:p>
          <a:p>
            <a:pPr marL="906780" indent="-302260" lvl="2">
              <a:lnSpc>
                <a:spcPts val="2940"/>
              </a:lnSpc>
              <a:buFont typeface="Arial"/>
              <a:buChar char="⚬"/>
            </a:pPr>
            <a:r>
              <a:rPr lang="en-US" sz="2100">
                <a:solidFill>
                  <a:srgbClr val="FFFFFF"/>
                </a:solidFill>
                <a:latin typeface="Open Sauce"/>
              </a:rPr>
              <a:t>this topic is processing to figure out factors that increase the unemployment rate in Indonesia with classification by age citizen. </a:t>
            </a:r>
          </a:p>
          <a:p>
            <a:pPr marL="453390" indent="-226695" lvl="1">
              <a:lnSpc>
                <a:spcPts val="2940"/>
              </a:lnSpc>
              <a:buFont typeface="Arial"/>
              <a:buChar char="•"/>
            </a:pPr>
            <a:r>
              <a:rPr lang="en-US" sz="2100">
                <a:solidFill>
                  <a:srgbClr val="FFFFFF"/>
                </a:solidFill>
                <a:latin typeface="Open Sauce Bold"/>
              </a:rPr>
              <a:t>online job searching</a:t>
            </a:r>
          </a:p>
          <a:p>
            <a:pPr marL="906780" indent="-302260" lvl="2">
              <a:lnSpc>
                <a:spcPts val="2940"/>
              </a:lnSpc>
              <a:buFont typeface="Arial"/>
              <a:buChar char="⚬"/>
            </a:pPr>
            <a:r>
              <a:rPr lang="en-US" sz="2100">
                <a:solidFill>
                  <a:srgbClr val="FFFFFF"/>
                </a:solidFill>
                <a:latin typeface="Open Sauce"/>
              </a:rPr>
              <a:t>In this work, information on job advertisements is obtained from the Twitter and Facebook pages of Jobs Perak to observe others’ opinions and discussions on the job vacancy.</a:t>
            </a:r>
          </a:p>
          <a:p>
            <a:pPr marL="453390" indent="-226695" lvl="1">
              <a:lnSpc>
                <a:spcPts val="2940"/>
              </a:lnSpc>
              <a:buFont typeface="Arial"/>
              <a:buChar char="•"/>
            </a:pPr>
            <a:r>
              <a:rPr lang="en-US" sz="2100">
                <a:solidFill>
                  <a:srgbClr val="FFFFFF"/>
                </a:solidFill>
                <a:latin typeface="Open Sauce Bold"/>
              </a:rPr>
              <a:t>Research Methodology</a:t>
            </a:r>
          </a:p>
          <a:p>
            <a:pPr marL="906780" indent="-302260" lvl="2">
              <a:lnSpc>
                <a:spcPts val="2940"/>
              </a:lnSpc>
              <a:buFont typeface="Arial"/>
              <a:buChar char="⚬"/>
            </a:pPr>
            <a:r>
              <a:rPr lang="en-US" sz="2100">
                <a:solidFill>
                  <a:srgbClr val="FFFFFF"/>
                </a:solidFill>
                <a:latin typeface="Open Sauce"/>
              </a:rPr>
              <a:t>Extract user comments</a:t>
            </a:r>
          </a:p>
          <a:p>
            <a:pPr marL="906780" indent="-302260" lvl="2">
              <a:lnSpc>
                <a:spcPts val="2940"/>
              </a:lnSpc>
              <a:buFont typeface="Arial"/>
              <a:buChar char="⚬"/>
            </a:pPr>
            <a:r>
              <a:rPr lang="en-US" sz="2100">
                <a:solidFill>
                  <a:srgbClr val="FFFFFF"/>
                </a:solidFill>
                <a:latin typeface="Open Sauce"/>
              </a:rPr>
              <a:t>visualized by plotting markers on the map of Perak.</a:t>
            </a:r>
          </a:p>
          <a:p>
            <a:pPr marL="906780" indent="-302260" lvl="2">
              <a:lnSpc>
                <a:spcPts val="2940"/>
              </a:lnSpc>
              <a:buFont typeface="Arial"/>
              <a:buChar char="⚬"/>
            </a:pPr>
            <a:r>
              <a:rPr lang="en-US" sz="2100">
                <a:solidFill>
                  <a:srgbClr val="FFFFFF"/>
                </a:solidFill>
                <a:latin typeface="Open Sauce"/>
              </a:rPr>
              <a:t>the D3 visualization tool to assist in producing the graphical representation of the locations from the job advertisements retrieved. </a:t>
            </a:r>
          </a:p>
          <a:p>
            <a:pPr marL="453390" indent="-226695" lvl="1">
              <a:lnSpc>
                <a:spcPts val="2940"/>
              </a:lnSpc>
              <a:buFont typeface="Arial"/>
              <a:buChar char="•"/>
            </a:pPr>
            <a:r>
              <a:rPr lang="en-US" sz="2100">
                <a:solidFill>
                  <a:srgbClr val="FFFFFF"/>
                </a:solidFill>
                <a:latin typeface="Open Sauce Bold"/>
              </a:rPr>
              <a:t>The expected result of visualization job availability based on Text analytics  location approach</a:t>
            </a:r>
          </a:p>
          <a:p>
            <a:pPr marL="906780" indent="-302260" lvl="2">
              <a:lnSpc>
                <a:spcPts val="2940"/>
              </a:lnSpc>
              <a:buFont typeface="Arial"/>
              <a:buChar char="⚬"/>
            </a:pPr>
            <a:r>
              <a:rPr lang="en-US" sz="2100">
                <a:solidFill>
                  <a:srgbClr val="FFFFFF"/>
                </a:solidFill>
                <a:latin typeface="Open Sauce"/>
              </a:rPr>
              <a:t>With geotagging, Mockflow is used to show locations as pins on maps and job seekers can click on those pins to read details of job advertisements and transportation to reach out workplace. </a:t>
            </a:r>
          </a:p>
          <a:p>
            <a:pPr marL="906780" indent="-302260" lvl="2">
              <a:lnSpc>
                <a:spcPts val="2940"/>
              </a:lnSpc>
              <a:buFont typeface="Arial"/>
              <a:buChar char="⚬"/>
            </a:pPr>
            <a:r>
              <a:rPr lang="en-US" sz="2100">
                <a:solidFill>
                  <a:srgbClr val="FFFFFF"/>
                </a:solidFill>
                <a:latin typeface="Open Sauce"/>
              </a:rPr>
              <a:t>it also shows the density of job vacancies on maps.</a:t>
            </a:r>
          </a:p>
          <a:p>
            <a:pPr marL="453390" indent="-226695" lvl="1">
              <a:lnSpc>
                <a:spcPts val="2940"/>
              </a:lnSpc>
              <a:buFont typeface="Arial"/>
              <a:buChar char="•"/>
            </a:pPr>
            <a:r>
              <a:rPr lang="en-US" sz="2100">
                <a:solidFill>
                  <a:srgbClr val="FFFFFF"/>
                </a:solidFill>
                <a:latin typeface="Open Sauce Bold"/>
              </a:rPr>
              <a:t>Conclusion</a:t>
            </a:r>
          </a:p>
          <a:p>
            <a:pPr marL="906780" indent="-302260" lvl="2">
              <a:lnSpc>
                <a:spcPts val="2940"/>
              </a:lnSpc>
              <a:buFont typeface="Arial"/>
              <a:buChar char="⚬"/>
            </a:pPr>
            <a:r>
              <a:rPr lang="en-US" sz="2100">
                <a:solidFill>
                  <a:srgbClr val="FFFFFF"/>
                </a:solidFill>
                <a:latin typeface="Open Sauce"/>
              </a:rPr>
              <a:t>providing job details with location, where jobs are published, and opinions’s workplace by analyzing text obtained from public comments.</a:t>
            </a:r>
          </a:p>
          <a:p>
            <a:pPr marL="906780" indent="-302260" lvl="2">
              <a:lnSpc>
                <a:spcPts val="2940"/>
              </a:lnSpc>
              <a:buFont typeface="Arial"/>
              <a:buChar char="⚬"/>
            </a:pPr>
            <a:r>
              <a:rPr lang="en-US" sz="2100">
                <a:solidFill>
                  <a:srgbClr val="FFFFFF"/>
                </a:solidFill>
                <a:latin typeface="Open Sauce"/>
              </a:rPr>
              <a:t>easy for users to see job details with D3 tools with scatter plots on maps and job seekers are also easy to approach their job with education skills and work experience.</a:t>
            </a:r>
          </a:p>
        </p:txBody>
      </p:sp>
      <p:sp>
        <p:nvSpPr>
          <p:cNvPr name="TextBox 5" id="5"/>
          <p:cNvSpPr txBox="true"/>
          <p:nvPr/>
        </p:nvSpPr>
        <p:spPr>
          <a:xfrm rot="0">
            <a:off x="17064484" y="9201150"/>
            <a:ext cx="194816"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FFFFFF"/>
                </a:solidFill>
                <a:latin typeface="Josefin Sans Bold"/>
              </a:rPr>
              <a:t>9</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132532"/>
        </a:solidFill>
      </p:bgPr>
    </p:bg>
    <p:spTree>
      <p:nvGrpSpPr>
        <p:cNvPr id="1" name=""/>
        <p:cNvGrpSpPr/>
        <p:nvPr/>
      </p:nvGrpSpPr>
      <p:grpSpPr>
        <a:xfrm>
          <a:off x="0" y="0"/>
          <a:ext cx="0" cy="0"/>
          <a:chOff x="0" y="0"/>
          <a:chExt cx="0" cy="0"/>
        </a:xfrm>
      </p:grpSpPr>
      <p:sp>
        <p:nvSpPr>
          <p:cNvPr name="TextBox 2" id="2"/>
          <p:cNvSpPr txBox="true"/>
          <p:nvPr/>
        </p:nvSpPr>
        <p:spPr>
          <a:xfrm rot="0">
            <a:off x="1944488" y="1533445"/>
            <a:ext cx="1597567" cy="394586"/>
          </a:xfrm>
          <a:prstGeom prst="rect">
            <a:avLst/>
          </a:prstGeom>
        </p:spPr>
        <p:txBody>
          <a:bodyPr anchor="t" rtlCol="false" tIns="0" lIns="0" bIns="0" rIns="0">
            <a:spAutoFit/>
          </a:bodyPr>
          <a:lstStyle/>
          <a:p>
            <a:pPr>
              <a:lnSpc>
                <a:spcPts val="3294"/>
              </a:lnSpc>
            </a:pPr>
            <a:r>
              <a:rPr lang="en-US" sz="2272" spc="340">
                <a:solidFill>
                  <a:srgbClr val="FFFFFF"/>
                </a:solidFill>
                <a:latin typeface="Josefin Sans Bold"/>
              </a:rPr>
              <a:t>PROJECT</a:t>
            </a:r>
          </a:p>
        </p:txBody>
      </p:sp>
      <p:sp>
        <p:nvSpPr>
          <p:cNvPr name="TextBox 3" id="3"/>
          <p:cNvSpPr txBox="true"/>
          <p:nvPr/>
        </p:nvSpPr>
        <p:spPr>
          <a:xfrm rot="0">
            <a:off x="4037767" y="1504968"/>
            <a:ext cx="12037591" cy="527741"/>
          </a:xfrm>
          <a:prstGeom prst="rect">
            <a:avLst/>
          </a:prstGeom>
        </p:spPr>
        <p:txBody>
          <a:bodyPr anchor="t" rtlCol="false" tIns="0" lIns="0" bIns="0" rIns="0">
            <a:spAutoFit/>
          </a:bodyPr>
          <a:lstStyle/>
          <a:p>
            <a:pPr algn="ctr">
              <a:lnSpc>
                <a:spcPts val="4150"/>
              </a:lnSpc>
              <a:spcBef>
                <a:spcPct val="0"/>
              </a:spcBef>
            </a:pPr>
            <a:r>
              <a:rPr lang="en-US" sz="3608">
                <a:solidFill>
                  <a:srgbClr val="FFFFFF"/>
                </a:solidFill>
                <a:latin typeface="Prata"/>
              </a:rPr>
              <a:t>Cambodia Job Trending and Insight from 2021 to 2023</a:t>
            </a:r>
          </a:p>
        </p:txBody>
      </p:sp>
      <p:sp>
        <p:nvSpPr>
          <p:cNvPr name="TextBox 4" id="4"/>
          <p:cNvSpPr txBox="true"/>
          <p:nvPr/>
        </p:nvSpPr>
        <p:spPr>
          <a:xfrm rot="0">
            <a:off x="1944488" y="3331882"/>
            <a:ext cx="3234706" cy="328816"/>
          </a:xfrm>
          <a:prstGeom prst="rect">
            <a:avLst/>
          </a:prstGeom>
        </p:spPr>
        <p:txBody>
          <a:bodyPr anchor="t" rtlCol="false" tIns="0" lIns="0" bIns="0" rIns="0">
            <a:spAutoFit/>
          </a:bodyPr>
          <a:lstStyle/>
          <a:p>
            <a:pPr algn="just">
              <a:lnSpc>
                <a:spcPts val="2624"/>
              </a:lnSpc>
            </a:pPr>
            <a:r>
              <a:rPr lang="en-US" sz="2282">
                <a:solidFill>
                  <a:srgbClr val="FFFFFF"/>
                </a:solidFill>
                <a:latin typeface="Prata"/>
              </a:rPr>
              <a:t>Data Collecting</a:t>
            </a:r>
          </a:p>
        </p:txBody>
      </p:sp>
      <p:sp>
        <p:nvSpPr>
          <p:cNvPr name="TextBox 5" id="5"/>
          <p:cNvSpPr txBox="true"/>
          <p:nvPr/>
        </p:nvSpPr>
        <p:spPr>
          <a:xfrm rot="0">
            <a:off x="1934963" y="4983854"/>
            <a:ext cx="3432647" cy="328816"/>
          </a:xfrm>
          <a:prstGeom prst="rect">
            <a:avLst/>
          </a:prstGeom>
        </p:spPr>
        <p:txBody>
          <a:bodyPr anchor="t" rtlCol="false" tIns="0" lIns="0" bIns="0" rIns="0">
            <a:spAutoFit/>
          </a:bodyPr>
          <a:lstStyle/>
          <a:p>
            <a:pPr algn="just">
              <a:lnSpc>
                <a:spcPts val="2624"/>
              </a:lnSpc>
            </a:pPr>
            <a:r>
              <a:rPr lang="en-US" sz="2282">
                <a:solidFill>
                  <a:srgbClr val="FFFFFF"/>
                </a:solidFill>
                <a:latin typeface="Prata"/>
              </a:rPr>
              <a:t>Overview Dataset</a:t>
            </a:r>
          </a:p>
        </p:txBody>
      </p:sp>
      <p:sp>
        <p:nvSpPr>
          <p:cNvPr name="TextBox 6" id="6"/>
          <p:cNvSpPr txBox="true"/>
          <p:nvPr/>
        </p:nvSpPr>
        <p:spPr>
          <a:xfrm rot="0">
            <a:off x="1944488" y="3950470"/>
            <a:ext cx="6846243" cy="744432"/>
          </a:xfrm>
          <a:prstGeom prst="rect">
            <a:avLst/>
          </a:prstGeom>
        </p:spPr>
        <p:txBody>
          <a:bodyPr anchor="t" rtlCol="false" tIns="0" lIns="0" bIns="0" rIns="0">
            <a:spAutoFit/>
          </a:bodyPr>
          <a:lstStyle/>
          <a:p>
            <a:pPr>
              <a:lnSpc>
                <a:spcPts val="3068"/>
              </a:lnSpc>
            </a:pPr>
            <a:r>
              <a:rPr lang="en-US" sz="2191">
                <a:solidFill>
                  <a:srgbClr val="FFFFFF"/>
                </a:solidFill>
                <a:latin typeface="Open Sauce"/>
              </a:rPr>
              <a:t>The dataset was scraped from the hr job website in Cambodia.</a:t>
            </a:r>
          </a:p>
        </p:txBody>
      </p:sp>
      <p:sp>
        <p:nvSpPr>
          <p:cNvPr name="TextBox 7" id="7"/>
          <p:cNvSpPr txBox="true"/>
          <p:nvPr/>
        </p:nvSpPr>
        <p:spPr>
          <a:xfrm rot="0">
            <a:off x="1944488" y="5718969"/>
            <a:ext cx="9706629" cy="3037481"/>
          </a:xfrm>
          <a:prstGeom prst="rect">
            <a:avLst/>
          </a:prstGeom>
        </p:spPr>
        <p:txBody>
          <a:bodyPr anchor="t" rtlCol="false" tIns="0" lIns="0" bIns="0" rIns="0">
            <a:spAutoFit/>
          </a:bodyPr>
          <a:lstStyle/>
          <a:p>
            <a:pPr marL="473179" indent="-236589" lvl="1">
              <a:lnSpc>
                <a:spcPts val="3462"/>
              </a:lnSpc>
              <a:buFont typeface="Arial"/>
              <a:buChar char="•"/>
            </a:pPr>
            <a:r>
              <a:rPr lang="en-US" sz="2191">
                <a:solidFill>
                  <a:srgbClr val="FFFFFF"/>
                </a:solidFill>
                <a:latin typeface="Open Sauce"/>
              </a:rPr>
              <a:t>Column </a:t>
            </a:r>
            <a:r>
              <a:rPr lang="en-US" sz="2191">
                <a:solidFill>
                  <a:srgbClr val="FFFFFF"/>
                </a:solidFill>
                <a:latin typeface="Open Sauce Bold"/>
              </a:rPr>
              <a:t>23</a:t>
            </a:r>
            <a:r>
              <a:rPr lang="en-US" sz="2191">
                <a:solidFill>
                  <a:srgbClr val="FFFFFF"/>
                </a:solidFill>
                <a:latin typeface="Open Sauce"/>
              </a:rPr>
              <a:t> columns and Row </a:t>
            </a:r>
            <a:r>
              <a:rPr lang="en-US" sz="2191">
                <a:solidFill>
                  <a:srgbClr val="FFFFFF"/>
                </a:solidFill>
                <a:latin typeface="Open Sauce Bold"/>
              </a:rPr>
              <a:t>94626</a:t>
            </a:r>
            <a:r>
              <a:rPr lang="en-US" sz="2191">
                <a:solidFill>
                  <a:srgbClr val="FFFFFF"/>
                </a:solidFill>
                <a:latin typeface="Open Sauce"/>
              </a:rPr>
              <a:t> rows</a:t>
            </a:r>
          </a:p>
          <a:p>
            <a:pPr marL="473179" indent="-236589" lvl="1">
              <a:lnSpc>
                <a:spcPts val="3462"/>
              </a:lnSpc>
              <a:buFont typeface="Arial"/>
              <a:buChar char="•"/>
            </a:pPr>
            <a:r>
              <a:rPr lang="en-US" sz="2191">
                <a:solidFill>
                  <a:srgbClr val="FFFFFF"/>
                </a:solidFill>
                <a:latin typeface="Open Sauce"/>
              </a:rPr>
              <a:t>Record: 94626 rows</a:t>
            </a:r>
          </a:p>
          <a:p>
            <a:pPr marL="473179" indent="-236589" lvl="1">
              <a:lnSpc>
                <a:spcPts val="3462"/>
              </a:lnSpc>
              <a:buFont typeface="Arial"/>
              <a:buChar char="•"/>
            </a:pPr>
            <a:r>
              <a:rPr lang="en-US" sz="2191">
                <a:solidFill>
                  <a:srgbClr val="FFFFFF"/>
                </a:solidFill>
                <a:latin typeface="Open Sauce"/>
              </a:rPr>
              <a:t>Attributes: jobUrl, job title, company_name, position,  Level, Year of Exp, Hiring, Salary, Sex, Age, Term,  Function/Category, industry, 'Qualification, Language,  Location, Job Description, Job Requirement, Company Profile,  Publish Date, Closing Date, Contact Info.</a:t>
            </a:r>
          </a:p>
        </p:txBody>
      </p:sp>
      <p:sp>
        <p:nvSpPr>
          <p:cNvPr name="TextBox 8" id="8"/>
          <p:cNvSpPr txBox="true"/>
          <p:nvPr/>
        </p:nvSpPr>
        <p:spPr>
          <a:xfrm rot="0">
            <a:off x="16916177" y="9201150"/>
            <a:ext cx="343123"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FFFFFF"/>
                </a:solidFill>
                <a:latin typeface="Josefin Sans Bold"/>
              </a:rPr>
              <a:t>10</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873100" y="956988"/>
            <a:ext cx="4630436" cy="467995"/>
          </a:xfrm>
          <a:prstGeom prst="rect">
            <a:avLst/>
          </a:prstGeom>
        </p:spPr>
        <p:txBody>
          <a:bodyPr anchor="t" rtlCol="false" tIns="0" lIns="0" bIns="0" rIns="0">
            <a:spAutoFit/>
          </a:bodyPr>
          <a:lstStyle/>
          <a:p>
            <a:pPr algn="just">
              <a:lnSpc>
                <a:spcPts val="3680"/>
              </a:lnSpc>
            </a:pPr>
            <a:r>
              <a:rPr lang="en-US" sz="3200">
                <a:solidFill>
                  <a:srgbClr val="000000"/>
                </a:solidFill>
                <a:latin typeface="Prata"/>
              </a:rPr>
              <a:t>Dataset description</a:t>
            </a:r>
          </a:p>
        </p:txBody>
      </p:sp>
      <p:sp>
        <p:nvSpPr>
          <p:cNvPr name="TextBox 3" id="3"/>
          <p:cNvSpPr txBox="true"/>
          <p:nvPr/>
        </p:nvSpPr>
        <p:spPr>
          <a:xfrm rot="0">
            <a:off x="774043" y="2417868"/>
            <a:ext cx="7282412" cy="6840432"/>
          </a:xfrm>
          <a:prstGeom prst="rect">
            <a:avLst/>
          </a:prstGeom>
        </p:spPr>
        <p:txBody>
          <a:bodyPr anchor="t" rtlCol="false" tIns="0" lIns="0" bIns="0" rIns="0">
            <a:spAutoFit/>
          </a:bodyPr>
          <a:lstStyle/>
          <a:p>
            <a:pPr marL="473179" indent="-236589" lvl="1">
              <a:lnSpc>
                <a:spcPts val="3068"/>
              </a:lnSpc>
              <a:buFont typeface="Arial"/>
              <a:buChar char="•"/>
            </a:pPr>
            <a:r>
              <a:rPr lang="en-US" sz="2191">
                <a:solidFill>
                  <a:srgbClr val="000000"/>
                </a:solidFill>
                <a:latin typeface="Open Sauce"/>
              </a:rPr>
              <a:t>Job Url: Link to the job details on CAMHR website.</a:t>
            </a:r>
          </a:p>
          <a:p>
            <a:pPr marL="473179" indent="-236589" lvl="1">
              <a:lnSpc>
                <a:spcPts val="3068"/>
              </a:lnSpc>
              <a:buFont typeface="Arial"/>
              <a:buChar char="•"/>
            </a:pPr>
            <a:r>
              <a:rPr lang="en-US" sz="2191">
                <a:solidFill>
                  <a:srgbClr val="000000"/>
                </a:solidFill>
                <a:latin typeface="Open Sauce"/>
              </a:rPr>
              <a:t>Job title: Name or designation given to a job or position.</a:t>
            </a:r>
          </a:p>
          <a:p>
            <a:pPr marL="473179" indent="-236589" lvl="1">
              <a:lnSpc>
                <a:spcPts val="3068"/>
              </a:lnSpc>
              <a:buFont typeface="Arial"/>
              <a:buChar char="•"/>
            </a:pPr>
            <a:r>
              <a:rPr lang="en-US" sz="2191">
                <a:solidFill>
                  <a:srgbClr val="000000"/>
                </a:solidFill>
                <a:latin typeface="Open Sauce"/>
              </a:rPr>
              <a:t>Company Name: Name of the company with enterprise size.</a:t>
            </a:r>
          </a:p>
          <a:p>
            <a:pPr marL="473179" indent="-236589" lvl="1">
              <a:lnSpc>
                <a:spcPts val="3068"/>
              </a:lnSpc>
              <a:buFont typeface="Arial"/>
              <a:buChar char="•"/>
            </a:pPr>
            <a:r>
              <a:rPr lang="en-US" sz="2191">
                <a:solidFill>
                  <a:srgbClr val="000000"/>
                </a:solidFill>
                <a:latin typeface="Open Sauce"/>
              </a:rPr>
              <a:t>Position: Description of day-to-day responsibilities and tasks in a company.</a:t>
            </a:r>
          </a:p>
          <a:p>
            <a:pPr marL="473179" indent="-236589" lvl="1">
              <a:lnSpc>
                <a:spcPts val="3068"/>
              </a:lnSpc>
              <a:buFont typeface="Arial"/>
              <a:buChar char="•"/>
            </a:pPr>
            <a:r>
              <a:rPr lang="en-US" sz="2191">
                <a:solidFill>
                  <a:srgbClr val="000000"/>
                </a:solidFill>
                <a:latin typeface="Open Sauce"/>
              </a:rPr>
              <a:t>Level: Classification of power and responsibility within a company.</a:t>
            </a:r>
          </a:p>
          <a:p>
            <a:pPr marL="473179" indent="-236589" lvl="1">
              <a:lnSpc>
                <a:spcPts val="3068"/>
              </a:lnSpc>
              <a:buFont typeface="Arial"/>
              <a:buChar char="•"/>
            </a:pPr>
            <a:r>
              <a:rPr lang="en-US" sz="2191">
                <a:solidFill>
                  <a:srgbClr val="000000"/>
                </a:solidFill>
                <a:latin typeface="Open Sauce"/>
              </a:rPr>
              <a:t>Year of Exp: Broad classification of a person's ability based on experience.</a:t>
            </a:r>
          </a:p>
          <a:p>
            <a:pPr marL="473179" indent="-236589" lvl="1">
              <a:lnSpc>
                <a:spcPts val="3068"/>
              </a:lnSpc>
              <a:buFont typeface="Arial"/>
              <a:buChar char="•"/>
            </a:pPr>
            <a:r>
              <a:rPr lang="en-US" sz="2191">
                <a:solidFill>
                  <a:srgbClr val="000000"/>
                </a:solidFill>
                <a:latin typeface="Open Sauce"/>
              </a:rPr>
              <a:t>Hiring: Number of people being hired for specific positions.</a:t>
            </a:r>
          </a:p>
          <a:p>
            <a:pPr marL="473179" indent="-236589" lvl="1">
              <a:lnSpc>
                <a:spcPts val="3068"/>
              </a:lnSpc>
              <a:buFont typeface="Arial"/>
              <a:buChar char="•"/>
            </a:pPr>
            <a:r>
              <a:rPr lang="en-US" sz="2191">
                <a:solidFill>
                  <a:srgbClr val="000000"/>
                </a:solidFill>
                <a:latin typeface="Open Sauce"/>
              </a:rPr>
              <a:t>Salary: Monthly allowance earned by the employee.</a:t>
            </a:r>
          </a:p>
          <a:p>
            <a:pPr marL="473179" indent="-236589" lvl="1">
              <a:lnSpc>
                <a:spcPts val="3068"/>
              </a:lnSpc>
              <a:buFont typeface="Arial"/>
              <a:buChar char="•"/>
            </a:pPr>
            <a:r>
              <a:rPr lang="en-US" sz="2191">
                <a:solidFill>
                  <a:srgbClr val="000000"/>
                </a:solidFill>
                <a:latin typeface="Open Sauce"/>
              </a:rPr>
              <a:t>Sex: Employee's gender.</a:t>
            </a:r>
          </a:p>
          <a:p>
            <a:pPr marL="473179" indent="-236589" lvl="1">
              <a:lnSpc>
                <a:spcPts val="3068"/>
              </a:lnSpc>
              <a:buFont typeface="Arial"/>
              <a:buChar char="•"/>
            </a:pPr>
            <a:r>
              <a:rPr lang="en-US" sz="2191">
                <a:solidFill>
                  <a:srgbClr val="000000"/>
                </a:solidFill>
                <a:latin typeface="Open Sauce"/>
              </a:rPr>
              <a:t>Age: Employee's age.</a:t>
            </a:r>
          </a:p>
          <a:p>
            <a:pPr algn="l" marL="473179" indent="-236589" lvl="1">
              <a:lnSpc>
                <a:spcPts val="3068"/>
              </a:lnSpc>
              <a:buFont typeface="Arial"/>
              <a:buChar char="•"/>
            </a:pPr>
            <a:r>
              <a:rPr lang="en-US" sz="2191">
                <a:solidFill>
                  <a:srgbClr val="000000"/>
                </a:solidFill>
                <a:latin typeface="Open Sauce"/>
              </a:rPr>
              <a:t>Term: Type of job, such as full-time or part-time.</a:t>
            </a:r>
          </a:p>
        </p:txBody>
      </p:sp>
      <p:sp>
        <p:nvSpPr>
          <p:cNvPr name="TextBox 4" id="4"/>
          <p:cNvSpPr txBox="true"/>
          <p:nvPr/>
        </p:nvSpPr>
        <p:spPr>
          <a:xfrm rot="0">
            <a:off x="9825581" y="2417868"/>
            <a:ext cx="7688377" cy="6840432"/>
          </a:xfrm>
          <a:prstGeom prst="rect">
            <a:avLst/>
          </a:prstGeom>
        </p:spPr>
        <p:txBody>
          <a:bodyPr anchor="t" rtlCol="false" tIns="0" lIns="0" bIns="0" rIns="0">
            <a:spAutoFit/>
          </a:bodyPr>
          <a:lstStyle/>
          <a:p>
            <a:pPr algn="l" marL="473179" indent="-236589" lvl="1">
              <a:lnSpc>
                <a:spcPts val="3068"/>
              </a:lnSpc>
              <a:buFont typeface="Arial"/>
              <a:buChar char="•"/>
            </a:pPr>
            <a:r>
              <a:rPr lang="en-US" sz="2191" strike="noStrike" u="none">
                <a:solidFill>
                  <a:srgbClr val="000000"/>
                </a:solidFill>
                <a:latin typeface="Open Sauce"/>
              </a:rPr>
              <a:t>Function/Category: Categorization of job listings for relevant searches.</a:t>
            </a:r>
          </a:p>
          <a:p>
            <a:pPr algn="l" marL="473179" indent="-236589" lvl="1">
              <a:lnSpc>
                <a:spcPts val="3068"/>
              </a:lnSpc>
              <a:buFont typeface="Arial"/>
              <a:buChar char="•"/>
            </a:pPr>
            <a:r>
              <a:rPr lang="en-US" sz="2191" strike="noStrike" u="none">
                <a:solidFill>
                  <a:srgbClr val="000000"/>
                </a:solidFill>
                <a:latin typeface="Open Sauce"/>
              </a:rPr>
              <a:t>Industry: Group of occupations producing a specific product or service.</a:t>
            </a:r>
          </a:p>
          <a:p>
            <a:pPr algn="l" marL="473179" indent="-236589" lvl="1">
              <a:lnSpc>
                <a:spcPts val="3068"/>
              </a:lnSpc>
              <a:buFont typeface="Arial"/>
              <a:buChar char="•"/>
            </a:pPr>
            <a:r>
              <a:rPr lang="en-US" sz="2191" strike="noStrike" u="none">
                <a:solidFill>
                  <a:srgbClr val="000000"/>
                </a:solidFill>
                <a:latin typeface="Open Sauce"/>
              </a:rPr>
              <a:t>Qualification: Education level required for the job.</a:t>
            </a:r>
          </a:p>
          <a:p>
            <a:pPr algn="l" marL="473179" indent="-236589" lvl="1">
              <a:lnSpc>
                <a:spcPts val="3068"/>
              </a:lnSpc>
              <a:buFont typeface="Arial"/>
              <a:buChar char="•"/>
            </a:pPr>
            <a:r>
              <a:rPr lang="en-US" sz="2191" strike="noStrike" u="none">
                <a:solidFill>
                  <a:srgbClr val="000000"/>
                </a:solidFill>
                <a:latin typeface="Open Sauce"/>
              </a:rPr>
              <a:t>Language: Language requirement for the job.</a:t>
            </a:r>
          </a:p>
          <a:p>
            <a:pPr algn="l" marL="473179" indent="-236589" lvl="1">
              <a:lnSpc>
                <a:spcPts val="3068"/>
              </a:lnSpc>
              <a:buFont typeface="Arial"/>
              <a:buChar char="•"/>
            </a:pPr>
            <a:r>
              <a:rPr lang="en-US" sz="2191" strike="noStrike" u="none">
                <a:solidFill>
                  <a:srgbClr val="000000"/>
                </a:solidFill>
                <a:latin typeface="Open Sauce"/>
              </a:rPr>
              <a:t>Location: Place where the job is performed.</a:t>
            </a:r>
          </a:p>
          <a:p>
            <a:pPr algn="l" marL="473179" indent="-236589" lvl="1">
              <a:lnSpc>
                <a:spcPts val="3068"/>
              </a:lnSpc>
              <a:buFont typeface="Arial"/>
              <a:buChar char="•"/>
            </a:pPr>
            <a:r>
              <a:rPr lang="en-US" sz="2191" strike="noStrike" u="none">
                <a:solidFill>
                  <a:srgbClr val="000000"/>
                </a:solidFill>
                <a:latin typeface="Open Sauce"/>
              </a:rPr>
              <a:t>Job Description: Outline of duties and responsibilities for the role.</a:t>
            </a:r>
          </a:p>
          <a:p>
            <a:pPr algn="l" marL="473179" indent="-236589" lvl="1">
              <a:lnSpc>
                <a:spcPts val="3068"/>
              </a:lnSpc>
              <a:buFont typeface="Arial"/>
              <a:buChar char="•"/>
            </a:pPr>
            <a:r>
              <a:rPr lang="en-US" sz="2191" strike="noStrike" u="none">
                <a:solidFill>
                  <a:srgbClr val="000000"/>
                </a:solidFill>
                <a:latin typeface="Open Sauce"/>
              </a:rPr>
              <a:t>Job Requirement: Specific qualifications or skills needed for the job.</a:t>
            </a:r>
          </a:p>
          <a:p>
            <a:pPr algn="l" marL="473179" indent="-236589" lvl="1">
              <a:lnSpc>
                <a:spcPts val="3068"/>
              </a:lnSpc>
              <a:buFont typeface="Arial"/>
              <a:buChar char="•"/>
            </a:pPr>
            <a:r>
              <a:rPr lang="en-US" sz="2191" strike="noStrike" u="none">
                <a:solidFill>
                  <a:srgbClr val="000000"/>
                </a:solidFill>
                <a:latin typeface="Open Sauce"/>
              </a:rPr>
              <a:t>Company Profile: Background information about the company.</a:t>
            </a:r>
          </a:p>
          <a:p>
            <a:pPr algn="l" marL="473179" indent="-236589" lvl="1">
              <a:lnSpc>
                <a:spcPts val="3068"/>
              </a:lnSpc>
              <a:buFont typeface="Arial"/>
              <a:buChar char="•"/>
            </a:pPr>
            <a:r>
              <a:rPr lang="en-US" sz="2191" strike="noStrike" u="none">
                <a:solidFill>
                  <a:srgbClr val="000000"/>
                </a:solidFill>
                <a:latin typeface="Open Sauce"/>
              </a:rPr>
              <a:t>Publish Date: Date of job application publishing.</a:t>
            </a:r>
          </a:p>
          <a:p>
            <a:pPr algn="l" marL="473179" indent="-236589" lvl="1">
              <a:lnSpc>
                <a:spcPts val="3068"/>
              </a:lnSpc>
              <a:buFont typeface="Arial"/>
              <a:buChar char="•"/>
            </a:pPr>
            <a:r>
              <a:rPr lang="en-US" sz="2191" strike="noStrike" u="none">
                <a:solidFill>
                  <a:srgbClr val="000000"/>
                </a:solidFill>
                <a:latin typeface="Open Sauce"/>
              </a:rPr>
              <a:t>Closing Date: The date when the job application closes.</a:t>
            </a:r>
          </a:p>
          <a:p>
            <a:pPr algn="l" marL="473179" indent="-236589" lvl="1">
              <a:lnSpc>
                <a:spcPts val="3068"/>
              </a:lnSpc>
              <a:buFont typeface="Arial"/>
              <a:buChar char="•"/>
            </a:pPr>
            <a:r>
              <a:rPr lang="en-US" sz="2191" strike="noStrike" u="none">
                <a:solidFill>
                  <a:srgbClr val="000000"/>
                </a:solidFill>
                <a:latin typeface="Open Sauce"/>
              </a:rPr>
              <a:t>Contact Info: Information on how to communicate for the job.</a:t>
            </a:r>
          </a:p>
        </p:txBody>
      </p:sp>
      <p:sp>
        <p:nvSpPr>
          <p:cNvPr name="TextBox 5" id="5"/>
          <p:cNvSpPr txBox="true"/>
          <p:nvPr/>
        </p:nvSpPr>
        <p:spPr>
          <a:xfrm rot="0">
            <a:off x="17015147" y="9201150"/>
            <a:ext cx="244153"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000000"/>
                </a:solidFill>
                <a:latin typeface="Josefin Sans Bold"/>
              </a:rPr>
              <a:t>11</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733108" y="477838"/>
            <a:ext cx="3394141" cy="3394127"/>
            <a:chOff x="0" y="0"/>
            <a:chExt cx="6350000" cy="6349975"/>
          </a:xfrm>
        </p:grpSpPr>
        <p:sp>
          <p:nvSpPr>
            <p:cNvPr name="Freeform 3" id="3"/>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49532" t="0" r="-1504" b="0"/>
              </a:stretch>
            </a:blipFill>
          </p:spPr>
        </p:sp>
      </p:grpSp>
      <p:sp>
        <p:nvSpPr>
          <p:cNvPr name="Freeform 4" id="4"/>
          <p:cNvSpPr/>
          <p:nvPr/>
        </p:nvSpPr>
        <p:spPr>
          <a:xfrm flipH="false" flipV="false" rot="0">
            <a:off x="7538661" y="2511841"/>
            <a:ext cx="6042048" cy="4103397"/>
          </a:xfrm>
          <a:custGeom>
            <a:avLst/>
            <a:gdLst/>
            <a:ahLst/>
            <a:cxnLst/>
            <a:rect r="r" b="b" t="t" l="l"/>
            <a:pathLst>
              <a:path h="4103397" w="6042048">
                <a:moveTo>
                  <a:pt x="0" y="0"/>
                </a:moveTo>
                <a:lnTo>
                  <a:pt x="6042047" y="0"/>
                </a:lnTo>
                <a:lnTo>
                  <a:pt x="6042047" y="4103397"/>
                </a:lnTo>
                <a:lnTo>
                  <a:pt x="0" y="4103397"/>
                </a:lnTo>
                <a:lnTo>
                  <a:pt x="0" y="0"/>
                </a:lnTo>
                <a:close/>
              </a:path>
            </a:pathLst>
          </a:custGeom>
          <a:blipFill>
            <a:blip r:embed="rId3"/>
            <a:stretch>
              <a:fillRect l="0" t="0" r="0" b="0"/>
            </a:stretch>
          </a:blipFill>
        </p:spPr>
      </p:sp>
      <p:grpSp>
        <p:nvGrpSpPr>
          <p:cNvPr name="Group 5" id="5"/>
          <p:cNvGrpSpPr/>
          <p:nvPr/>
        </p:nvGrpSpPr>
        <p:grpSpPr>
          <a:xfrm rot="0">
            <a:off x="13710488" y="2525135"/>
            <a:ext cx="1710876" cy="1710876"/>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09954"/>
            </a:solidFill>
          </p:spPr>
        </p:sp>
        <p:sp>
          <p:nvSpPr>
            <p:cNvPr name="TextBox 7" id="7"/>
            <p:cNvSpPr txBox="true"/>
            <p:nvPr/>
          </p:nvSpPr>
          <p:spPr>
            <a:xfrm>
              <a:off x="76200" y="-28575"/>
              <a:ext cx="660400" cy="765175"/>
            </a:xfrm>
            <a:prstGeom prst="rect">
              <a:avLst/>
            </a:prstGeom>
          </p:spPr>
          <p:txBody>
            <a:bodyPr anchor="ctr" rtlCol="false" tIns="50800" lIns="50800" bIns="50800" rIns="50800"/>
            <a:lstStyle/>
            <a:p>
              <a:pPr algn="ctr">
                <a:lnSpc>
                  <a:spcPts val="6090"/>
                </a:lnSpc>
              </a:pPr>
              <a:r>
                <a:rPr lang="en-US" sz="4200">
                  <a:solidFill>
                    <a:srgbClr val="FFFFFF"/>
                  </a:solidFill>
                  <a:latin typeface="Josefin Sans Bold"/>
                </a:rPr>
                <a:t>4.96%</a:t>
              </a:r>
            </a:p>
          </p:txBody>
        </p:sp>
      </p:grpSp>
      <p:sp>
        <p:nvSpPr>
          <p:cNvPr name="Freeform 8" id="8"/>
          <p:cNvSpPr/>
          <p:nvPr/>
        </p:nvSpPr>
        <p:spPr>
          <a:xfrm flipH="false" flipV="false" rot="0">
            <a:off x="13710488" y="4400612"/>
            <a:ext cx="3548812" cy="4329890"/>
          </a:xfrm>
          <a:custGeom>
            <a:avLst/>
            <a:gdLst/>
            <a:ahLst/>
            <a:cxnLst/>
            <a:rect r="r" b="b" t="t" l="l"/>
            <a:pathLst>
              <a:path h="4329890" w="3548812">
                <a:moveTo>
                  <a:pt x="0" y="0"/>
                </a:moveTo>
                <a:lnTo>
                  <a:pt x="3548812" y="0"/>
                </a:lnTo>
                <a:lnTo>
                  <a:pt x="3548812" y="4329890"/>
                </a:lnTo>
                <a:lnTo>
                  <a:pt x="0" y="4329890"/>
                </a:lnTo>
                <a:lnTo>
                  <a:pt x="0" y="0"/>
                </a:lnTo>
                <a:close/>
              </a:path>
            </a:pathLst>
          </a:custGeom>
          <a:blipFill>
            <a:blip r:embed="rId4"/>
            <a:stretch>
              <a:fillRect l="0" t="0" r="0" b="0"/>
            </a:stretch>
          </a:blipFill>
        </p:spPr>
      </p:sp>
      <p:sp>
        <p:nvSpPr>
          <p:cNvPr name="Freeform 9" id="9"/>
          <p:cNvSpPr/>
          <p:nvPr/>
        </p:nvSpPr>
        <p:spPr>
          <a:xfrm flipH="false" flipV="false" rot="0">
            <a:off x="8339241" y="1738196"/>
            <a:ext cx="5125552" cy="474891"/>
          </a:xfrm>
          <a:custGeom>
            <a:avLst/>
            <a:gdLst/>
            <a:ahLst/>
            <a:cxnLst/>
            <a:rect r="r" b="b" t="t" l="l"/>
            <a:pathLst>
              <a:path h="474891" w="5125552">
                <a:moveTo>
                  <a:pt x="0" y="0"/>
                </a:moveTo>
                <a:lnTo>
                  <a:pt x="5125552" y="0"/>
                </a:lnTo>
                <a:lnTo>
                  <a:pt x="5125552" y="474890"/>
                </a:lnTo>
                <a:lnTo>
                  <a:pt x="0" y="474890"/>
                </a:lnTo>
                <a:lnTo>
                  <a:pt x="0" y="0"/>
                </a:lnTo>
                <a:close/>
              </a:path>
            </a:pathLst>
          </a:custGeom>
          <a:blipFill>
            <a:blip r:embed="rId5"/>
            <a:stretch>
              <a:fillRect l="-1886" t="0" r="-10744" b="-126048"/>
            </a:stretch>
          </a:blipFill>
        </p:spPr>
      </p:sp>
      <p:sp>
        <p:nvSpPr>
          <p:cNvPr name="TextBox 10" id="10"/>
          <p:cNvSpPr txBox="true"/>
          <p:nvPr/>
        </p:nvSpPr>
        <p:spPr>
          <a:xfrm rot="0">
            <a:off x="1028700" y="2132960"/>
            <a:ext cx="4630436" cy="467995"/>
          </a:xfrm>
          <a:prstGeom prst="rect">
            <a:avLst/>
          </a:prstGeom>
        </p:spPr>
        <p:txBody>
          <a:bodyPr anchor="t" rtlCol="false" tIns="0" lIns="0" bIns="0" rIns="0">
            <a:spAutoFit/>
          </a:bodyPr>
          <a:lstStyle/>
          <a:p>
            <a:pPr algn="just">
              <a:lnSpc>
                <a:spcPts val="3680"/>
              </a:lnSpc>
            </a:pPr>
            <a:r>
              <a:rPr lang="en-US" sz="3200">
                <a:solidFill>
                  <a:srgbClr val="000000"/>
                </a:solidFill>
                <a:latin typeface="Prata"/>
              </a:rPr>
              <a:t>Data Preprocessing</a:t>
            </a:r>
          </a:p>
        </p:txBody>
      </p:sp>
      <p:sp>
        <p:nvSpPr>
          <p:cNvPr name="TextBox 11" id="11"/>
          <p:cNvSpPr txBox="true"/>
          <p:nvPr/>
        </p:nvSpPr>
        <p:spPr>
          <a:xfrm rot="0">
            <a:off x="1028700" y="3538914"/>
            <a:ext cx="5793326" cy="2950063"/>
          </a:xfrm>
          <a:prstGeom prst="rect">
            <a:avLst/>
          </a:prstGeom>
        </p:spPr>
        <p:txBody>
          <a:bodyPr anchor="t" rtlCol="false" tIns="0" lIns="0" bIns="0" rIns="0">
            <a:spAutoFit/>
          </a:bodyPr>
          <a:lstStyle/>
          <a:p>
            <a:pPr marL="492696" indent="-246348" lvl="1">
              <a:lnSpc>
                <a:spcPts val="3194"/>
              </a:lnSpc>
              <a:buFont typeface="Arial"/>
              <a:buChar char="•"/>
            </a:pPr>
            <a:r>
              <a:rPr lang="en-US" sz="2282">
                <a:solidFill>
                  <a:srgbClr val="000000"/>
                </a:solidFill>
                <a:latin typeface="Prata"/>
              </a:rPr>
              <a:t>Handle missing value</a:t>
            </a:r>
          </a:p>
          <a:p>
            <a:pPr>
              <a:lnSpc>
                <a:spcPts val="2415"/>
              </a:lnSpc>
            </a:pPr>
            <a:r>
              <a:rPr lang="en-US" sz="2100">
                <a:solidFill>
                  <a:srgbClr val="000000"/>
                </a:solidFill>
                <a:latin typeface="Open Sauce"/>
              </a:rPr>
              <a:t>      delete the missing value for 4.96%</a:t>
            </a:r>
          </a:p>
          <a:p>
            <a:pPr>
              <a:lnSpc>
                <a:spcPts val="2624"/>
              </a:lnSpc>
            </a:pPr>
          </a:p>
          <a:p>
            <a:pPr marL="492696" indent="-246348" lvl="1">
              <a:lnSpc>
                <a:spcPts val="2624"/>
              </a:lnSpc>
              <a:buFont typeface="Arial"/>
              <a:buChar char="•"/>
            </a:pPr>
            <a:r>
              <a:rPr lang="en-US" sz="2282">
                <a:solidFill>
                  <a:srgbClr val="000000"/>
                </a:solidFill>
                <a:latin typeface="Prata"/>
              </a:rPr>
              <a:t>Remove Duplicating Data</a:t>
            </a:r>
          </a:p>
          <a:p>
            <a:pPr>
              <a:lnSpc>
                <a:spcPts val="2415"/>
              </a:lnSpc>
            </a:pPr>
            <a:r>
              <a:rPr lang="en-US" sz="2100">
                <a:solidFill>
                  <a:srgbClr val="000000"/>
                </a:solidFill>
                <a:latin typeface="Open Sauce"/>
              </a:rPr>
              <a:t>      </a:t>
            </a:r>
            <a:r>
              <a:rPr lang="en-US" sz="2100">
                <a:solidFill>
                  <a:srgbClr val="000000"/>
                </a:solidFill>
                <a:latin typeface="Open Sauce"/>
              </a:rPr>
              <a:t>50 rows of duplicating data are deleted.</a:t>
            </a:r>
          </a:p>
          <a:p>
            <a:pPr>
              <a:lnSpc>
                <a:spcPts val="2624"/>
              </a:lnSpc>
            </a:pPr>
          </a:p>
          <a:p>
            <a:pPr marL="492696" indent="-246348" lvl="1">
              <a:lnSpc>
                <a:spcPts val="2624"/>
              </a:lnSpc>
              <a:buFont typeface="Arial"/>
              <a:buChar char="•"/>
            </a:pPr>
            <a:r>
              <a:rPr lang="en-US" sz="2282">
                <a:solidFill>
                  <a:srgbClr val="000000"/>
                </a:solidFill>
                <a:latin typeface="Prata"/>
              </a:rPr>
              <a:t>Remove unnecessary column</a:t>
            </a:r>
          </a:p>
          <a:p>
            <a:pPr>
              <a:lnSpc>
                <a:spcPts val="2415"/>
              </a:lnSpc>
            </a:pPr>
            <a:r>
              <a:rPr lang="en-US" sz="2100">
                <a:solidFill>
                  <a:srgbClr val="000000"/>
                </a:solidFill>
                <a:latin typeface="Open Sauce"/>
              </a:rPr>
              <a:t>      Job title and Unnamed: 0 </a:t>
            </a:r>
            <a:r>
              <a:rPr lang="en-US" sz="2100">
                <a:solidFill>
                  <a:srgbClr val="000000"/>
                </a:solidFill>
                <a:latin typeface="Open Sauce"/>
              </a:rPr>
              <a:t>are deleted.</a:t>
            </a:r>
          </a:p>
          <a:p>
            <a:pPr>
              <a:lnSpc>
                <a:spcPts val="2624"/>
              </a:lnSpc>
            </a:pPr>
          </a:p>
        </p:txBody>
      </p:sp>
      <p:sp>
        <p:nvSpPr>
          <p:cNvPr name="TextBox 12" id="12"/>
          <p:cNvSpPr txBox="true"/>
          <p:nvPr/>
        </p:nvSpPr>
        <p:spPr>
          <a:xfrm rot="0">
            <a:off x="16944231" y="9201150"/>
            <a:ext cx="315069"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000000"/>
                </a:solidFill>
                <a:latin typeface="Josefin Sans Bold"/>
              </a:rPr>
              <a:t>12</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32532"/>
        </a:solidFill>
      </p:bgPr>
    </p:bg>
    <p:spTree>
      <p:nvGrpSpPr>
        <p:cNvPr id="1" name=""/>
        <p:cNvGrpSpPr/>
        <p:nvPr/>
      </p:nvGrpSpPr>
      <p:grpSpPr>
        <a:xfrm>
          <a:off x="0" y="0"/>
          <a:ext cx="0" cy="0"/>
          <a:chOff x="0" y="0"/>
          <a:chExt cx="0" cy="0"/>
        </a:xfrm>
      </p:grpSpPr>
      <p:sp>
        <p:nvSpPr>
          <p:cNvPr name="TextBox 2" id="2"/>
          <p:cNvSpPr txBox="true"/>
          <p:nvPr/>
        </p:nvSpPr>
        <p:spPr>
          <a:xfrm rot="0">
            <a:off x="1944488" y="3986669"/>
            <a:ext cx="3494101" cy="328816"/>
          </a:xfrm>
          <a:prstGeom prst="rect">
            <a:avLst/>
          </a:prstGeom>
        </p:spPr>
        <p:txBody>
          <a:bodyPr anchor="t" rtlCol="false" tIns="0" lIns="0" bIns="0" rIns="0">
            <a:spAutoFit/>
          </a:bodyPr>
          <a:lstStyle/>
          <a:p>
            <a:pPr>
              <a:lnSpc>
                <a:spcPts val="2624"/>
              </a:lnSpc>
            </a:pPr>
            <a:r>
              <a:rPr lang="en-US" sz="2282">
                <a:solidFill>
                  <a:srgbClr val="FFFFFF"/>
                </a:solidFill>
                <a:latin typeface="Prata"/>
              </a:rPr>
              <a:t>Data processing delay</a:t>
            </a:r>
          </a:p>
        </p:txBody>
      </p:sp>
      <p:sp>
        <p:nvSpPr>
          <p:cNvPr name="TextBox 3" id="3"/>
          <p:cNvSpPr txBox="true"/>
          <p:nvPr/>
        </p:nvSpPr>
        <p:spPr>
          <a:xfrm rot="0">
            <a:off x="1944488" y="1533445"/>
            <a:ext cx="1597567" cy="394586"/>
          </a:xfrm>
          <a:prstGeom prst="rect">
            <a:avLst/>
          </a:prstGeom>
        </p:spPr>
        <p:txBody>
          <a:bodyPr anchor="t" rtlCol="false" tIns="0" lIns="0" bIns="0" rIns="0">
            <a:spAutoFit/>
          </a:bodyPr>
          <a:lstStyle/>
          <a:p>
            <a:pPr>
              <a:lnSpc>
                <a:spcPts val="3294"/>
              </a:lnSpc>
            </a:pPr>
            <a:r>
              <a:rPr lang="en-US" sz="2272" spc="340">
                <a:solidFill>
                  <a:srgbClr val="FFFFFF"/>
                </a:solidFill>
                <a:latin typeface="Josefin Sans Bold"/>
              </a:rPr>
              <a:t>PROJECT</a:t>
            </a:r>
          </a:p>
        </p:txBody>
      </p:sp>
      <p:sp>
        <p:nvSpPr>
          <p:cNvPr name="TextBox 4" id="4"/>
          <p:cNvSpPr txBox="true"/>
          <p:nvPr/>
        </p:nvSpPr>
        <p:spPr>
          <a:xfrm rot="0">
            <a:off x="1944488" y="4519101"/>
            <a:ext cx="4296019" cy="744432"/>
          </a:xfrm>
          <a:prstGeom prst="rect">
            <a:avLst/>
          </a:prstGeom>
        </p:spPr>
        <p:txBody>
          <a:bodyPr anchor="t" rtlCol="false" tIns="0" lIns="0" bIns="0" rIns="0">
            <a:spAutoFit/>
          </a:bodyPr>
          <a:lstStyle/>
          <a:p>
            <a:pPr>
              <a:lnSpc>
                <a:spcPts val="3068"/>
              </a:lnSpc>
            </a:pPr>
            <a:r>
              <a:rPr lang="en-US" sz="2191">
                <a:solidFill>
                  <a:srgbClr val="FFFFFF"/>
                </a:solidFill>
                <a:latin typeface="Open Sauce"/>
              </a:rPr>
              <a:t>Large data so it spends too much time for processing.</a:t>
            </a:r>
          </a:p>
        </p:txBody>
      </p:sp>
      <p:sp>
        <p:nvSpPr>
          <p:cNvPr name="TextBox 5" id="5"/>
          <p:cNvSpPr txBox="true"/>
          <p:nvPr/>
        </p:nvSpPr>
        <p:spPr>
          <a:xfrm rot="0">
            <a:off x="4173662" y="1496839"/>
            <a:ext cx="2529855" cy="527741"/>
          </a:xfrm>
          <a:prstGeom prst="rect">
            <a:avLst/>
          </a:prstGeom>
        </p:spPr>
        <p:txBody>
          <a:bodyPr anchor="t" rtlCol="false" tIns="0" lIns="0" bIns="0" rIns="0">
            <a:spAutoFit/>
          </a:bodyPr>
          <a:lstStyle/>
          <a:p>
            <a:pPr algn="ctr">
              <a:lnSpc>
                <a:spcPts val="4150"/>
              </a:lnSpc>
              <a:spcBef>
                <a:spcPct val="0"/>
              </a:spcBef>
            </a:pPr>
            <a:r>
              <a:rPr lang="en-US" sz="3608">
                <a:solidFill>
                  <a:srgbClr val="FFFFFF"/>
                </a:solidFill>
                <a:latin typeface="Prata"/>
              </a:rPr>
              <a:t>Challenges </a:t>
            </a:r>
          </a:p>
        </p:txBody>
      </p:sp>
      <p:sp>
        <p:nvSpPr>
          <p:cNvPr name="Freeform 6" id="6"/>
          <p:cNvSpPr/>
          <p:nvPr/>
        </p:nvSpPr>
        <p:spPr>
          <a:xfrm flipH="false" flipV="false" rot="0">
            <a:off x="7174679" y="2687753"/>
            <a:ext cx="10084621" cy="5151560"/>
          </a:xfrm>
          <a:custGeom>
            <a:avLst/>
            <a:gdLst/>
            <a:ahLst/>
            <a:cxnLst/>
            <a:rect r="r" b="b" t="t" l="l"/>
            <a:pathLst>
              <a:path h="5151560" w="10084621">
                <a:moveTo>
                  <a:pt x="0" y="0"/>
                </a:moveTo>
                <a:lnTo>
                  <a:pt x="10084621" y="0"/>
                </a:lnTo>
                <a:lnTo>
                  <a:pt x="10084621" y="5151560"/>
                </a:lnTo>
                <a:lnTo>
                  <a:pt x="0" y="5151560"/>
                </a:lnTo>
                <a:lnTo>
                  <a:pt x="0" y="0"/>
                </a:lnTo>
                <a:close/>
              </a:path>
            </a:pathLst>
          </a:custGeom>
          <a:blipFill>
            <a:blip r:embed="rId2"/>
            <a:stretch>
              <a:fillRect l="0" t="0" r="0" b="0"/>
            </a:stretch>
          </a:blipFill>
        </p:spPr>
      </p:sp>
      <p:sp>
        <p:nvSpPr>
          <p:cNvPr name="TextBox 7" id="7"/>
          <p:cNvSpPr txBox="true"/>
          <p:nvPr/>
        </p:nvSpPr>
        <p:spPr>
          <a:xfrm rot="0">
            <a:off x="1944488" y="5783394"/>
            <a:ext cx="3494101" cy="328816"/>
          </a:xfrm>
          <a:prstGeom prst="rect">
            <a:avLst/>
          </a:prstGeom>
        </p:spPr>
        <p:txBody>
          <a:bodyPr anchor="t" rtlCol="false" tIns="0" lIns="0" bIns="0" rIns="0">
            <a:spAutoFit/>
          </a:bodyPr>
          <a:lstStyle/>
          <a:p>
            <a:pPr>
              <a:lnSpc>
                <a:spcPts val="2624"/>
              </a:lnSpc>
            </a:pPr>
            <a:r>
              <a:rPr lang="en-US" sz="2282">
                <a:solidFill>
                  <a:srgbClr val="FFFFFF"/>
                </a:solidFill>
                <a:latin typeface="Prata"/>
              </a:rPr>
              <a:t>multilingual dataset</a:t>
            </a:r>
          </a:p>
        </p:txBody>
      </p:sp>
      <p:sp>
        <p:nvSpPr>
          <p:cNvPr name="TextBox 8" id="8"/>
          <p:cNvSpPr txBox="true"/>
          <p:nvPr/>
        </p:nvSpPr>
        <p:spPr>
          <a:xfrm rot="0">
            <a:off x="1944488" y="6315826"/>
            <a:ext cx="4296019" cy="744432"/>
          </a:xfrm>
          <a:prstGeom prst="rect">
            <a:avLst/>
          </a:prstGeom>
        </p:spPr>
        <p:txBody>
          <a:bodyPr anchor="t" rtlCol="false" tIns="0" lIns="0" bIns="0" rIns="0">
            <a:spAutoFit/>
          </a:bodyPr>
          <a:lstStyle/>
          <a:p>
            <a:pPr>
              <a:lnSpc>
                <a:spcPts val="3068"/>
              </a:lnSpc>
            </a:pPr>
            <a:r>
              <a:rPr lang="en-US" sz="2191">
                <a:solidFill>
                  <a:srgbClr val="FFFFFF"/>
                </a:solidFill>
                <a:latin typeface="Open Sauce"/>
              </a:rPr>
              <a:t>Khmer, Chinese, and English are defined in this dataset.</a:t>
            </a:r>
          </a:p>
        </p:txBody>
      </p:sp>
      <p:sp>
        <p:nvSpPr>
          <p:cNvPr name="TextBox 9" id="9"/>
          <p:cNvSpPr txBox="true"/>
          <p:nvPr/>
        </p:nvSpPr>
        <p:spPr>
          <a:xfrm rot="0">
            <a:off x="16945347" y="9201150"/>
            <a:ext cx="313953"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FFFFFF"/>
                </a:solidFill>
                <a:latin typeface="Josefin Sans Bold"/>
              </a:rPr>
              <a:t>13</a:t>
            </a:r>
          </a:p>
        </p:txBody>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434811" y="4042514"/>
            <a:ext cx="11418378" cy="1475111"/>
          </a:xfrm>
          <a:prstGeom prst="rect">
            <a:avLst/>
          </a:prstGeom>
        </p:spPr>
        <p:txBody>
          <a:bodyPr anchor="t" rtlCol="false" tIns="0" lIns="0" bIns="0" rIns="0">
            <a:spAutoFit/>
          </a:bodyPr>
          <a:lstStyle/>
          <a:p>
            <a:pPr algn="ctr">
              <a:lnSpc>
                <a:spcPts val="11504"/>
              </a:lnSpc>
            </a:pPr>
            <a:r>
              <a:rPr lang="en-US" sz="10003">
                <a:solidFill>
                  <a:srgbClr val="000000"/>
                </a:solidFill>
                <a:latin typeface="Prata"/>
              </a:rPr>
              <a:t>THANK YOU</a:t>
            </a:r>
          </a:p>
        </p:txBody>
      </p:sp>
      <p:sp>
        <p:nvSpPr>
          <p:cNvPr name="TextBox 3" id="3"/>
          <p:cNvSpPr txBox="true"/>
          <p:nvPr/>
        </p:nvSpPr>
        <p:spPr>
          <a:xfrm rot="0">
            <a:off x="5169917" y="5815013"/>
            <a:ext cx="7948165" cy="477098"/>
          </a:xfrm>
          <a:prstGeom prst="rect">
            <a:avLst/>
          </a:prstGeom>
        </p:spPr>
        <p:txBody>
          <a:bodyPr anchor="t" rtlCol="false" tIns="0" lIns="0" bIns="0" rIns="0">
            <a:spAutoFit/>
          </a:bodyPr>
          <a:lstStyle/>
          <a:p>
            <a:pPr algn="ctr">
              <a:lnSpc>
                <a:spcPts val="3904"/>
              </a:lnSpc>
            </a:pPr>
            <a:r>
              <a:rPr lang="en-US" sz="2693" spc="1098">
                <a:solidFill>
                  <a:srgbClr val="000000"/>
                </a:solidFill>
                <a:latin typeface="Josefin Sans"/>
              </a:rPr>
              <a:t>FOR YOUR ATTENTION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10007" y="4025213"/>
            <a:ext cx="6627394" cy="2249707"/>
            <a:chOff x="0" y="0"/>
            <a:chExt cx="8836525" cy="2999609"/>
          </a:xfrm>
        </p:grpSpPr>
        <p:pic>
          <p:nvPicPr>
            <p:cNvPr name="Picture 3" id="3"/>
            <p:cNvPicPr>
              <a:picLocks noChangeAspect="true"/>
            </p:cNvPicPr>
            <p:nvPr/>
          </p:nvPicPr>
          <p:blipFill>
            <a:blip r:embed="rId2"/>
            <a:srcRect l="0" t="24572" r="0" b="24572"/>
            <a:stretch>
              <a:fillRect/>
            </a:stretch>
          </p:blipFill>
          <p:spPr>
            <a:xfrm flipH="false" flipV="false">
              <a:off x="0" y="0"/>
              <a:ext cx="8836525" cy="2999609"/>
            </a:xfrm>
            <a:prstGeom prst="rect">
              <a:avLst/>
            </a:prstGeom>
          </p:spPr>
        </p:pic>
      </p:grpSp>
      <p:grpSp>
        <p:nvGrpSpPr>
          <p:cNvPr name="Group 4" id="4"/>
          <p:cNvGrpSpPr/>
          <p:nvPr/>
        </p:nvGrpSpPr>
        <p:grpSpPr>
          <a:xfrm rot="0">
            <a:off x="9144000" y="3427651"/>
            <a:ext cx="797538" cy="797538"/>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7C47"/>
            </a:solidFill>
          </p:spPr>
        </p:sp>
        <p:sp>
          <p:nvSpPr>
            <p:cNvPr name="TextBox 6" id="6"/>
            <p:cNvSpPr txBox="true"/>
            <p:nvPr/>
          </p:nvSpPr>
          <p:spPr>
            <a:xfrm>
              <a:off x="76200" y="0"/>
              <a:ext cx="660400" cy="736600"/>
            </a:xfrm>
            <a:prstGeom prst="rect">
              <a:avLst/>
            </a:prstGeom>
          </p:spPr>
          <p:txBody>
            <a:bodyPr anchor="ctr" rtlCol="false" tIns="50800" lIns="50800" bIns="50800" rIns="50800"/>
            <a:lstStyle/>
            <a:p>
              <a:pPr algn="ctr">
                <a:lnSpc>
                  <a:spcPts val="4640"/>
                </a:lnSpc>
              </a:pPr>
              <a:r>
                <a:rPr lang="en-US" sz="3200">
                  <a:solidFill>
                    <a:srgbClr val="FFFFFF"/>
                  </a:solidFill>
                  <a:latin typeface="Josefin Sans Bold"/>
                </a:rPr>
                <a:t>1</a:t>
              </a:r>
            </a:p>
          </p:txBody>
        </p:sp>
      </p:grpSp>
      <p:grpSp>
        <p:nvGrpSpPr>
          <p:cNvPr name="Group 7" id="7"/>
          <p:cNvGrpSpPr/>
          <p:nvPr/>
        </p:nvGrpSpPr>
        <p:grpSpPr>
          <a:xfrm rot="0">
            <a:off x="9144000" y="5710092"/>
            <a:ext cx="797538" cy="79753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17C47"/>
            </a:solidFill>
          </p:spPr>
        </p:sp>
        <p:sp>
          <p:nvSpPr>
            <p:cNvPr name="TextBox 9" id="9"/>
            <p:cNvSpPr txBox="true"/>
            <p:nvPr/>
          </p:nvSpPr>
          <p:spPr>
            <a:xfrm>
              <a:off x="76200" y="0"/>
              <a:ext cx="660400" cy="736600"/>
            </a:xfrm>
            <a:prstGeom prst="rect">
              <a:avLst/>
            </a:prstGeom>
          </p:spPr>
          <p:txBody>
            <a:bodyPr anchor="ctr" rtlCol="false" tIns="50800" lIns="50800" bIns="50800" rIns="50800"/>
            <a:lstStyle/>
            <a:p>
              <a:pPr algn="ctr">
                <a:lnSpc>
                  <a:spcPts val="4640"/>
                </a:lnSpc>
              </a:pPr>
              <a:r>
                <a:rPr lang="en-US" sz="3200">
                  <a:solidFill>
                    <a:srgbClr val="FFFFFF"/>
                  </a:solidFill>
                  <a:latin typeface="Josefin Sans Bold"/>
                </a:rPr>
                <a:t>2</a:t>
              </a:r>
            </a:p>
          </p:txBody>
        </p:sp>
      </p:grpSp>
      <p:sp>
        <p:nvSpPr>
          <p:cNvPr name="TextBox 10" id="10"/>
          <p:cNvSpPr txBox="true"/>
          <p:nvPr/>
        </p:nvSpPr>
        <p:spPr>
          <a:xfrm rot="0">
            <a:off x="1810007" y="2641646"/>
            <a:ext cx="6376927" cy="737126"/>
          </a:xfrm>
          <a:prstGeom prst="rect">
            <a:avLst/>
          </a:prstGeom>
        </p:spPr>
        <p:txBody>
          <a:bodyPr anchor="t" rtlCol="false" tIns="0" lIns="0" bIns="0" rIns="0">
            <a:spAutoFit/>
          </a:bodyPr>
          <a:lstStyle/>
          <a:p>
            <a:pPr>
              <a:lnSpc>
                <a:spcPts val="5845"/>
              </a:lnSpc>
            </a:pPr>
            <a:r>
              <a:rPr lang="en-US" sz="5082">
                <a:solidFill>
                  <a:srgbClr val="317C47"/>
                </a:solidFill>
                <a:latin typeface="Prata"/>
              </a:rPr>
              <a:t>CONTENTS</a:t>
            </a:r>
          </a:p>
        </p:txBody>
      </p:sp>
      <p:sp>
        <p:nvSpPr>
          <p:cNvPr name="TextBox 11" id="11"/>
          <p:cNvSpPr txBox="true"/>
          <p:nvPr/>
        </p:nvSpPr>
        <p:spPr>
          <a:xfrm rot="0">
            <a:off x="10489056" y="3388298"/>
            <a:ext cx="6034487" cy="438123"/>
          </a:xfrm>
          <a:prstGeom prst="rect">
            <a:avLst/>
          </a:prstGeom>
        </p:spPr>
        <p:txBody>
          <a:bodyPr anchor="t" rtlCol="false" tIns="0" lIns="0" bIns="0" rIns="0">
            <a:spAutoFit/>
          </a:bodyPr>
          <a:lstStyle/>
          <a:p>
            <a:pPr>
              <a:lnSpc>
                <a:spcPts val="3445"/>
              </a:lnSpc>
            </a:pPr>
            <a:r>
              <a:rPr lang="en-US" sz="2995">
                <a:solidFill>
                  <a:srgbClr val="709954"/>
                </a:solidFill>
                <a:latin typeface="Prata"/>
              </a:rPr>
              <a:t>TOPIC COLLECTIONS</a:t>
            </a:r>
          </a:p>
        </p:txBody>
      </p:sp>
      <p:sp>
        <p:nvSpPr>
          <p:cNvPr name="TextBox 12" id="12"/>
          <p:cNvSpPr txBox="true"/>
          <p:nvPr/>
        </p:nvSpPr>
        <p:spPr>
          <a:xfrm rot="0">
            <a:off x="10489056" y="5719617"/>
            <a:ext cx="5658786" cy="438123"/>
          </a:xfrm>
          <a:prstGeom prst="rect">
            <a:avLst/>
          </a:prstGeom>
        </p:spPr>
        <p:txBody>
          <a:bodyPr anchor="t" rtlCol="false" tIns="0" lIns="0" bIns="0" rIns="0">
            <a:spAutoFit/>
          </a:bodyPr>
          <a:lstStyle/>
          <a:p>
            <a:pPr algn="l" marL="0" indent="0" lvl="0">
              <a:lnSpc>
                <a:spcPts val="3445"/>
              </a:lnSpc>
              <a:spcBef>
                <a:spcPct val="0"/>
              </a:spcBef>
            </a:pPr>
            <a:r>
              <a:rPr lang="en-US" sz="2995" strike="noStrike" u="none">
                <a:solidFill>
                  <a:srgbClr val="709954"/>
                </a:solidFill>
                <a:latin typeface="Prata"/>
              </a:rPr>
              <a:t>PROJECT PROGRESS</a:t>
            </a:r>
          </a:p>
        </p:txBody>
      </p:sp>
      <p:sp>
        <p:nvSpPr>
          <p:cNvPr name="TextBox 13" id="13"/>
          <p:cNvSpPr txBox="true"/>
          <p:nvPr/>
        </p:nvSpPr>
        <p:spPr>
          <a:xfrm rot="0">
            <a:off x="10489056" y="3987113"/>
            <a:ext cx="4666087" cy="363432"/>
          </a:xfrm>
          <a:prstGeom prst="rect">
            <a:avLst/>
          </a:prstGeom>
        </p:spPr>
        <p:txBody>
          <a:bodyPr anchor="t" rtlCol="false" tIns="0" lIns="0" bIns="0" rIns="0">
            <a:spAutoFit/>
          </a:bodyPr>
          <a:lstStyle/>
          <a:p>
            <a:pPr>
              <a:lnSpc>
                <a:spcPts val="3068"/>
              </a:lnSpc>
            </a:pPr>
            <a:r>
              <a:rPr lang="en-US" sz="2191">
                <a:solidFill>
                  <a:srgbClr val="000000"/>
                </a:solidFill>
                <a:latin typeface="Open Sauce"/>
              </a:rPr>
              <a:t> 8 research papers are collected</a:t>
            </a:r>
          </a:p>
        </p:txBody>
      </p:sp>
      <p:sp>
        <p:nvSpPr>
          <p:cNvPr name="TextBox 14" id="14"/>
          <p:cNvSpPr txBox="true"/>
          <p:nvPr/>
        </p:nvSpPr>
        <p:spPr>
          <a:xfrm rot="0">
            <a:off x="10489056" y="6319665"/>
            <a:ext cx="4666087" cy="744432"/>
          </a:xfrm>
          <a:prstGeom prst="rect">
            <a:avLst/>
          </a:prstGeom>
        </p:spPr>
        <p:txBody>
          <a:bodyPr anchor="t" rtlCol="false" tIns="0" lIns="0" bIns="0" rIns="0">
            <a:spAutoFit/>
          </a:bodyPr>
          <a:lstStyle/>
          <a:p>
            <a:pPr>
              <a:lnSpc>
                <a:spcPts val="3068"/>
              </a:lnSpc>
            </a:pPr>
            <a:r>
              <a:rPr lang="en-US" sz="2191">
                <a:solidFill>
                  <a:srgbClr val="000000"/>
                </a:solidFill>
                <a:latin typeface="Open Sauce"/>
              </a:rPr>
              <a:t>Show progress with the challenges of the project.</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132532"/>
        </a:solidFill>
      </p:bgPr>
    </p:bg>
    <p:spTree>
      <p:nvGrpSpPr>
        <p:cNvPr id="1" name=""/>
        <p:cNvGrpSpPr/>
        <p:nvPr/>
      </p:nvGrpSpPr>
      <p:grpSpPr>
        <a:xfrm>
          <a:off x="0" y="0"/>
          <a:ext cx="0" cy="0"/>
          <a:chOff x="0" y="0"/>
          <a:chExt cx="0" cy="0"/>
        </a:xfrm>
      </p:grpSpPr>
      <p:sp>
        <p:nvSpPr>
          <p:cNvPr name="TextBox 2" id="2"/>
          <p:cNvSpPr txBox="true"/>
          <p:nvPr/>
        </p:nvSpPr>
        <p:spPr>
          <a:xfrm rot="0">
            <a:off x="3713531" y="1239309"/>
            <a:ext cx="9777289" cy="488155"/>
          </a:xfrm>
          <a:prstGeom prst="rect">
            <a:avLst/>
          </a:prstGeom>
        </p:spPr>
        <p:txBody>
          <a:bodyPr anchor="t" rtlCol="false" tIns="0" lIns="0" bIns="0" rIns="0">
            <a:spAutoFit/>
          </a:bodyPr>
          <a:lstStyle/>
          <a:p>
            <a:pPr>
              <a:lnSpc>
                <a:spcPts val="3880"/>
              </a:lnSpc>
            </a:pPr>
            <a:r>
              <a:rPr lang="en-US" sz="3374">
                <a:solidFill>
                  <a:srgbClr val="FFFFFF"/>
                </a:solidFill>
                <a:latin typeface="Prata"/>
              </a:rPr>
              <a:t>Ten Principles of Data Visualization</a:t>
            </a:r>
          </a:p>
        </p:txBody>
      </p:sp>
      <p:sp>
        <p:nvSpPr>
          <p:cNvPr name="TextBox 3" id="3"/>
          <p:cNvSpPr txBox="true"/>
          <p:nvPr/>
        </p:nvSpPr>
        <p:spPr>
          <a:xfrm rot="0">
            <a:off x="1804489" y="1247993"/>
            <a:ext cx="1395730" cy="394586"/>
          </a:xfrm>
          <a:prstGeom prst="rect">
            <a:avLst/>
          </a:prstGeom>
        </p:spPr>
        <p:txBody>
          <a:bodyPr anchor="t" rtlCol="false" tIns="0" lIns="0" bIns="0" rIns="0">
            <a:spAutoFit/>
          </a:bodyPr>
          <a:lstStyle/>
          <a:p>
            <a:pPr>
              <a:lnSpc>
                <a:spcPts val="3294"/>
              </a:lnSpc>
            </a:pPr>
            <a:r>
              <a:rPr lang="en-US" sz="2272" spc="340">
                <a:solidFill>
                  <a:srgbClr val="FFFFFF"/>
                </a:solidFill>
                <a:latin typeface="Josefin Sans Bold"/>
              </a:rPr>
              <a:t>TOPIC 1 </a:t>
            </a:r>
          </a:p>
        </p:txBody>
      </p:sp>
      <p:sp>
        <p:nvSpPr>
          <p:cNvPr name="TextBox 4" id="4"/>
          <p:cNvSpPr txBox="true"/>
          <p:nvPr/>
        </p:nvSpPr>
        <p:spPr>
          <a:xfrm rot="0">
            <a:off x="1804489" y="2782007"/>
            <a:ext cx="9799659" cy="4684885"/>
          </a:xfrm>
          <a:prstGeom prst="rect">
            <a:avLst/>
          </a:prstGeom>
        </p:spPr>
        <p:txBody>
          <a:bodyPr anchor="t" rtlCol="false" tIns="0" lIns="0" bIns="0" rIns="0">
            <a:spAutoFit/>
          </a:bodyPr>
          <a:lstStyle/>
          <a:p>
            <a:pPr algn="l" marL="0" indent="0" lvl="0">
              <a:lnSpc>
                <a:spcPts val="3387"/>
              </a:lnSpc>
              <a:spcBef>
                <a:spcPct val="0"/>
              </a:spcBef>
            </a:pPr>
            <a:r>
              <a:rPr lang="en-US" sz="2419" strike="noStrike" u="none">
                <a:solidFill>
                  <a:srgbClr val="FFFFFF"/>
                </a:solidFill>
                <a:latin typeface="Open Sauce"/>
              </a:rPr>
              <a:t> Principles:</a:t>
            </a:r>
          </a:p>
          <a:p>
            <a:pPr algn="l" marL="0" indent="0" lvl="0">
              <a:lnSpc>
                <a:spcPts val="3387"/>
              </a:lnSpc>
              <a:spcBef>
                <a:spcPct val="0"/>
              </a:spcBef>
            </a:pPr>
            <a:r>
              <a:rPr lang="en-US" sz="2419" strike="noStrike" u="none">
                <a:solidFill>
                  <a:srgbClr val="FFFFFF"/>
                </a:solidFill>
                <a:latin typeface="Open Sauce"/>
              </a:rPr>
              <a:t>    1. Principle #1: Diagram First</a:t>
            </a:r>
          </a:p>
          <a:p>
            <a:pPr algn="l" marL="0" indent="0" lvl="0">
              <a:lnSpc>
                <a:spcPts val="3387"/>
              </a:lnSpc>
              <a:spcBef>
                <a:spcPct val="0"/>
              </a:spcBef>
            </a:pPr>
            <a:r>
              <a:rPr lang="en-US" sz="2419" strike="noStrike" u="none">
                <a:solidFill>
                  <a:srgbClr val="FFFFFF"/>
                </a:solidFill>
                <a:latin typeface="Open Sauce"/>
              </a:rPr>
              <a:t>    2. Principle #2: Use the Right Software</a:t>
            </a:r>
          </a:p>
          <a:p>
            <a:pPr algn="l" marL="0" indent="0" lvl="0">
              <a:lnSpc>
                <a:spcPts val="3387"/>
              </a:lnSpc>
              <a:spcBef>
                <a:spcPct val="0"/>
              </a:spcBef>
            </a:pPr>
            <a:r>
              <a:rPr lang="en-US" sz="2419" strike="noStrike" u="none">
                <a:solidFill>
                  <a:srgbClr val="FFFFFF"/>
                </a:solidFill>
                <a:latin typeface="Open Sauce"/>
              </a:rPr>
              <a:t>    3. Principle #3: Use an Effective Geometry and Show Data</a:t>
            </a:r>
          </a:p>
          <a:p>
            <a:pPr algn="l" marL="0" indent="0" lvl="0">
              <a:lnSpc>
                <a:spcPts val="3387"/>
              </a:lnSpc>
              <a:spcBef>
                <a:spcPct val="0"/>
              </a:spcBef>
            </a:pPr>
            <a:r>
              <a:rPr lang="en-US" sz="2419" strike="noStrike" u="none">
                <a:solidFill>
                  <a:srgbClr val="FFFFFF"/>
                </a:solidFill>
                <a:latin typeface="Open Sauce"/>
              </a:rPr>
              <a:t>    4. Principle #4: Highlight the Message</a:t>
            </a:r>
          </a:p>
          <a:p>
            <a:pPr algn="l" marL="0" indent="0" lvl="0">
              <a:lnSpc>
                <a:spcPts val="3387"/>
              </a:lnSpc>
              <a:spcBef>
                <a:spcPct val="0"/>
              </a:spcBef>
            </a:pPr>
            <a:r>
              <a:rPr lang="en-US" sz="2419" strike="noStrike" u="none">
                <a:solidFill>
                  <a:srgbClr val="FFFFFF"/>
                </a:solidFill>
                <a:latin typeface="Open Sauce"/>
              </a:rPr>
              <a:t>    5. Principle #5: Keep it Simple</a:t>
            </a:r>
          </a:p>
          <a:p>
            <a:pPr algn="l" marL="0" indent="0" lvl="0">
              <a:lnSpc>
                <a:spcPts val="3387"/>
              </a:lnSpc>
              <a:spcBef>
                <a:spcPct val="0"/>
              </a:spcBef>
            </a:pPr>
            <a:r>
              <a:rPr lang="en-US" sz="2419" strike="noStrike" u="none">
                <a:solidFill>
                  <a:srgbClr val="FFFFFF"/>
                </a:solidFill>
                <a:latin typeface="Open Sauce"/>
              </a:rPr>
              <a:t>    6. Principle #6: Use Color Effectively</a:t>
            </a:r>
          </a:p>
          <a:p>
            <a:pPr algn="l" marL="0" indent="0" lvl="0">
              <a:lnSpc>
                <a:spcPts val="3387"/>
              </a:lnSpc>
              <a:spcBef>
                <a:spcPct val="0"/>
              </a:spcBef>
            </a:pPr>
            <a:r>
              <a:rPr lang="en-US" sz="2419" strike="noStrike" u="none">
                <a:solidFill>
                  <a:srgbClr val="FFFFFF"/>
                </a:solidFill>
                <a:latin typeface="Open Sauce"/>
              </a:rPr>
              <a:t>    7. Principle #7: Provide Context</a:t>
            </a:r>
          </a:p>
          <a:p>
            <a:pPr algn="l" marL="0" indent="0" lvl="0">
              <a:lnSpc>
                <a:spcPts val="3387"/>
              </a:lnSpc>
              <a:spcBef>
                <a:spcPct val="0"/>
              </a:spcBef>
            </a:pPr>
            <a:r>
              <a:rPr lang="en-US" sz="2419" strike="noStrike" u="none">
                <a:solidFill>
                  <a:srgbClr val="FFFFFF"/>
                </a:solidFill>
                <a:latin typeface="Open Sauce"/>
              </a:rPr>
              <a:t>    8. Principle #8: Incorporate Interactivity (when appropriate)</a:t>
            </a:r>
          </a:p>
          <a:p>
            <a:pPr algn="l" marL="0" indent="0" lvl="0">
              <a:lnSpc>
                <a:spcPts val="3387"/>
              </a:lnSpc>
              <a:spcBef>
                <a:spcPct val="0"/>
              </a:spcBef>
            </a:pPr>
            <a:r>
              <a:rPr lang="en-US" sz="2419" strike="noStrike" u="none">
                <a:solidFill>
                  <a:srgbClr val="FFFFFF"/>
                </a:solidFill>
                <a:latin typeface="Open Sauce"/>
              </a:rPr>
              <a:t>    9. Principle #9: Iterate and Refine</a:t>
            </a:r>
          </a:p>
          <a:p>
            <a:pPr algn="l" marL="0" indent="0" lvl="0">
              <a:lnSpc>
                <a:spcPts val="3387"/>
              </a:lnSpc>
              <a:spcBef>
                <a:spcPct val="0"/>
              </a:spcBef>
            </a:pPr>
            <a:r>
              <a:rPr lang="en-US" sz="2419" strike="noStrike" u="none">
                <a:solidFill>
                  <a:srgbClr val="FFFFFF"/>
                </a:solidFill>
                <a:latin typeface="Open Sauce"/>
              </a:rPr>
              <a:t>    10. Principle #10: Tell a Compelling Story</a:t>
            </a:r>
          </a:p>
        </p:txBody>
      </p:sp>
      <p:sp>
        <p:nvSpPr>
          <p:cNvPr name="TextBox 5" id="5"/>
          <p:cNvSpPr txBox="true"/>
          <p:nvPr/>
        </p:nvSpPr>
        <p:spPr>
          <a:xfrm rot="0">
            <a:off x="14004131" y="1280885"/>
            <a:ext cx="3255169" cy="394586"/>
          </a:xfrm>
          <a:prstGeom prst="rect">
            <a:avLst/>
          </a:prstGeom>
        </p:spPr>
        <p:txBody>
          <a:bodyPr anchor="t" rtlCol="false" tIns="0" lIns="0" bIns="0" rIns="0">
            <a:spAutoFit/>
          </a:bodyPr>
          <a:lstStyle/>
          <a:p>
            <a:pPr algn="l" marL="0" indent="0" lvl="0">
              <a:lnSpc>
                <a:spcPts val="3294"/>
              </a:lnSpc>
              <a:spcBef>
                <a:spcPct val="0"/>
              </a:spcBef>
            </a:pPr>
            <a:r>
              <a:rPr lang="en-US" sz="2272" spc="340" strike="noStrike" u="none">
                <a:solidFill>
                  <a:srgbClr val="FFFFFF"/>
                </a:solidFill>
                <a:latin typeface="Josefin Sans Bold"/>
              </a:rPr>
              <a:t>DECEMBER 11, 2020</a:t>
            </a:r>
          </a:p>
        </p:txBody>
      </p:sp>
      <p:sp>
        <p:nvSpPr>
          <p:cNvPr name="TextBox 6" id="6"/>
          <p:cNvSpPr txBox="true"/>
          <p:nvPr/>
        </p:nvSpPr>
        <p:spPr>
          <a:xfrm rot="0">
            <a:off x="17137187" y="9201150"/>
            <a:ext cx="122113"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FFFFFF"/>
                </a:solidFill>
                <a:latin typeface="Josefin Sans Bold"/>
              </a:rPr>
              <a:t>1</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4063931" y="1239324"/>
            <a:ext cx="13020198" cy="488124"/>
          </a:xfrm>
          <a:prstGeom prst="rect">
            <a:avLst/>
          </a:prstGeom>
        </p:spPr>
        <p:txBody>
          <a:bodyPr anchor="t" rtlCol="false" tIns="0" lIns="0" bIns="0" rIns="0">
            <a:spAutoFit/>
          </a:bodyPr>
          <a:lstStyle/>
          <a:p>
            <a:pPr>
              <a:lnSpc>
                <a:spcPts val="3875"/>
              </a:lnSpc>
            </a:pPr>
            <a:r>
              <a:rPr lang="en-US" sz="3369">
                <a:solidFill>
                  <a:srgbClr val="317C47"/>
                </a:solidFill>
                <a:latin typeface="Prata"/>
              </a:rPr>
              <a:t>Ontology-guided Job Market Demand Analysis</a:t>
            </a:r>
          </a:p>
        </p:txBody>
      </p:sp>
      <p:sp>
        <p:nvSpPr>
          <p:cNvPr name="TextBox 3" id="3"/>
          <p:cNvSpPr txBox="true"/>
          <p:nvPr/>
        </p:nvSpPr>
        <p:spPr>
          <a:xfrm rot="0">
            <a:off x="1804489" y="1247993"/>
            <a:ext cx="1432342" cy="394586"/>
          </a:xfrm>
          <a:prstGeom prst="rect">
            <a:avLst/>
          </a:prstGeom>
        </p:spPr>
        <p:txBody>
          <a:bodyPr anchor="t" rtlCol="false" tIns="0" lIns="0" bIns="0" rIns="0">
            <a:spAutoFit/>
          </a:bodyPr>
          <a:lstStyle/>
          <a:p>
            <a:pPr>
              <a:lnSpc>
                <a:spcPts val="3294"/>
              </a:lnSpc>
            </a:pPr>
            <a:r>
              <a:rPr lang="en-US" sz="2272" spc="340">
                <a:solidFill>
                  <a:srgbClr val="000000"/>
                </a:solidFill>
                <a:latin typeface="Josefin Sans Bold"/>
              </a:rPr>
              <a:t>TOPIC 2                                                                                                                                                               </a:t>
            </a:r>
          </a:p>
        </p:txBody>
      </p:sp>
      <p:sp>
        <p:nvSpPr>
          <p:cNvPr name="TextBox 4" id="4"/>
          <p:cNvSpPr txBox="true"/>
          <p:nvPr/>
        </p:nvSpPr>
        <p:spPr>
          <a:xfrm rot="0">
            <a:off x="1444153" y="2696284"/>
            <a:ext cx="15815147" cy="5937885"/>
          </a:xfrm>
          <a:prstGeom prst="rect">
            <a:avLst/>
          </a:prstGeom>
        </p:spPr>
        <p:txBody>
          <a:bodyPr anchor="t" rtlCol="false" tIns="0" lIns="0" bIns="0" rIns="0">
            <a:spAutoFit/>
          </a:bodyPr>
          <a:lstStyle/>
          <a:p>
            <a:pPr marL="453390" indent="-226695" lvl="1">
              <a:lnSpc>
                <a:spcPts val="2940"/>
              </a:lnSpc>
              <a:buFont typeface="Arial"/>
              <a:buChar char="•"/>
            </a:pPr>
            <a:r>
              <a:rPr lang="en-US" sz="2100">
                <a:solidFill>
                  <a:srgbClr val="000000"/>
                </a:solidFill>
                <a:latin typeface="Open Sauce Bold"/>
              </a:rPr>
              <a:t>Introduction</a:t>
            </a:r>
          </a:p>
          <a:p>
            <a:pPr marL="906780" indent="-302260" lvl="2">
              <a:lnSpc>
                <a:spcPts val="2940"/>
              </a:lnSpc>
              <a:buFont typeface="Arial"/>
              <a:buChar char="⚬"/>
            </a:pPr>
            <a:r>
              <a:rPr lang="en-US" sz="2100">
                <a:solidFill>
                  <a:srgbClr val="000000"/>
                </a:solidFill>
                <a:latin typeface="Open Sauce"/>
              </a:rPr>
              <a:t>this study to conduct identification for data science skills by analyzing job postings.</a:t>
            </a:r>
          </a:p>
          <a:p>
            <a:pPr marL="906780" indent="-302260" lvl="2">
              <a:lnSpc>
                <a:spcPts val="2940"/>
              </a:lnSpc>
              <a:buFont typeface="Arial"/>
              <a:buChar char="⚬"/>
            </a:pPr>
            <a:r>
              <a:rPr lang="en-US" sz="2100">
                <a:solidFill>
                  <a:srgbClr val="000000"/>
                </a:solidFill>
                <a:latin typeface="Open Sauce"/>
              </a:rPr>
              <a:t>identify target user(job seeker and educator)</a:t>
            </a:r>
          </a:p>
          <a:p>
            <a:pPr marL="906780" indent="-302260" lvl="2">
              <a:lnSpc>
                <a:spcPts val="2940"/>
              </a:lnSpc>
              <a:buFont typeface="Arial"/>
              <a:buChar char="⚬"/>
            </a:pPr>
            <a:r>
              <a:rPr lang="en-US" sz="2100">
                <a:solidFill>
                  <a:srgbClr val="000000"/>
                </a:solidFill>
                <a:latin typeface="Open Sauce"/>
              </a:rPr>
              <a:t>using Co-Word analysis is used to analyze the occurrence and co-occurrence frequency of skill pairs in the job adverts. </a:t>
            </a:r>
          </a:p>
          <a:p>
            <a:pPr marL="453390" indent="-226695" lvl="1">
              <a:lnSpc>
                <a:spcPts val="2940"/>
              </a:lnSpc>
              <a:buFont typeface="Arial"/>
              <a:buChar char="•"/>
            </a:pPr>
            <a:r>
              <a:rPr lang="en-US" sz="2100">
                <a:solidFill>
                  <a:srgbClr val="000000"/>
                </a:solidFill>
                <a:latin typeface="Open Sauce Bold"/>
              </a:rPr>
              <a:t>Related Work</a:t>
            </a:r>
          </a:p>
          <a:p>
            <a:pPr marL="906780" indent="-302260" lvl="2">
              <a:lnSpc>
                <a:spcPts val="2940"/>
              </a:lnSpc>
              <a:buFont typeface="Arial"/>
              <a:buChar char="⚬"/>
            </a:pPr>
            <a:r>
              <a:rPr lang="en-US" sz="2100">
                <a:solidFill>
                  <a:srgbClr val="000000"/>
                </a:solidFill>
                <a:latin typeface="Open Sauce"/>
              </a:rPr>
              <a:t>The SARO ontology provides a structured representation for skill analysis and recruiting.</a:t>
            </a:r>
          </a:p>
          <a:p>
            <a:pPr marL="906780" indent="-302260" lvl="2">
              <a:lnSpc>
                <a:spcPts val="2940"/>
              </a:lnSpc>
              <a:buFont typeface="Arial"/>
              <a:buChar char="⚬"/>
            </a:pPr>
            <a:r>
              <a:rPr lang="en-US" sz="2100">
                <a:solidFill>
                  <a:srgbClr val="000000"/>
                </a:solidFill>
                <a:latin typeface="Open Sauce"/>
              </a:rPr>
              <a:t>The OBIE approach automates keyword extraction from job postings, reducing the "indexer effect" and ensuring consistency in code, saving time and time.</a:t>
            </a:r>
          </a:p>
          <a:p>
            <a:pPr marL="906780" indent="-302260" lvl="2">
              <a:lnSpc>
                <a:spcPts val="2940"/>
              </a:lnSpc>
              <a:buFont typeface="Arial"/>
              <a:buChar char="⚬"/>
            </a:pPr>
            <a:r>
              <a:rPr lang="en-US" sz="2100">
                <a:solidFill>
                  <a:srgbClr val="000000"/>
                </a:solidFill>
                <a:latin typeface="Open Sauce"/>
              </a:rPr>
              <a:t>Co-word analysis, combined with inferential statistical analysis, comprehensively examines skill demands and their relationships within and outside the studied domain.</a:t>
            </a:r>
          </a:p>
          <a:p>
            <a:pPr marL="453390" indent="-226695" lvl="1">
              <a:lnSpc>
                <a:spcPts val="2940"/>
              </a:lnSpc>
              <a:buFont typeface="Arial"/>
              <a:buChar char="•"/>
            </a:pPr>
            <a:r>
              <a:rPr lang="en-US" sz="2100">
                <a:solidFill>
                  <a:srgbClr val="000000"/>
                </a:solidFill>
                <a:latin typeface="Open Sauce Bold"/>
              </a:rPr>
              <a:t>Co-work analysis for job advert</a:t>
            </a:r>
          </a:p>
          <a:p>
            <a:pPr marL="906780" indent="-302260" lvl="2">
              <a:lnSpc>
                <a:spcPts val="2940"/>
              </a:lnSpc>
              <a:buFont typeface="Arial"/>
              <a:buChar char="⚬"/>
            </a:pPr>
            <a:r>
              <a:rPr lang="en-US" sz="2100">
                <a:solidFill>
                  <a:srgbClr val="000000"/>
                </a:solidFill>
                <a:latin typeface="Open Sauce"/>
              </a:rPr>
              <a:t>ontology development and enrichment</a:t>
            </a:r>
          </a:p>
          <a:p>
            <a:pPr marL="906780" indent="-302260" lvl="2">
              <a:lnSpc>
                <a:spcPts val="2940"/>
              </a:lnSpc>
              <a:buFont typeface="Arial"/>
              <a:buChar char="⚬"/>
            </a:pPr>
            <a:r>
              <a:rPr lang="en-US" sz="2100">
                <a:solidFill>
                  <a:srgbClr val="000000"/>
                </a:solidFill>
                <a:latin typeface="Open Sauce"/>
              </a:rPr>
              <a:t>Ontology-based information extraction and pre-processing</a:t>
            </a:r>
          </a:p>
          <a:p>
            <a:pPr marL="906780" indent="-302260" lvl="2">
              <a:lnSpc>
                <a:spcPts val="2940"/>
              </a:lnSpc>
              <a:buFont typeface="Arial"/>
              <a:buChar char="⚬"/>
            </a:pPr>
            <a:r>
              <a:rPr lang="en-US" sz="2100">
                <a:solidFill>
                  <a:srgbClr val="000000"/>
                </a:solidFill>
                <a:latin typeface="Open Sauce"/>
              </a:rPr>
              <a:t>Co-word analysis</a:t>
            </a:r>
          </a:p>
          <a:p>
            <a:pPr>
              <a:lnSpc>
                <a:spcPts val="2940"/>
              </a:lnSpc>
            </a:pPr>
          </a:p>
        </p:txBody>
      </p:sp>
      <p:sp>
        <p:nvSpPr>
          <p:cNvPr name="TextBox 5" id="5"/>
          <p:cNvSpPr txBox="true"/>
          <p:nvPr/>
        </p:nvSpPr>
        <p:spPr>
          <a:xfrm rot="0">
            <a:off x="17066270" y="9201150"/>
            <a:ext cx="193030"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000000"/>
                </a:solidFill>
                <a:latin typeface="Josefin Sans Bold"/>
              </a:rPr>
              <a:t>2</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981075"/>
            <a:ext cx="15815147" cy="8538210"/>
          </a:xfrm>
          <a:prstGeom prst="rect">
            <a:avLst/>
          </a:prstGeom>
        </p:spPr>
        <p:txBody>
          <a:bodyPr anchor="t" rtlCol="false" tIns="0" lIns="0" bIns="0" rIns="0">
            <a:spAutoFit/>
          </a:bodyPr>
          <a:lstStyle/>
          <a:p>
            <a:pPr marL="453390" indent="-226695" lvl="1">
              <a:lnSpc>
                <a:spcPts val="2940"/>
              </a:lnSpc>
              <a:buFont typeface="Arial"/>
              <a:buChar char="•"/>
            </a:pPr>
            <a:r>
              <a:rPr lang="en-US" sz="2100">
                <a:solidFill>
                  <a:srgbClr val="000000"/>
                </a:solidFill>
                <a:latin typeface="Open Sauce Bold"/>
              </a:rPr>
              <a:t>User Study and Evaluation</a:t>
            </a:r>
          </a:p>
          <a:p>
            <a:pPr marL="906780" indent="-302260" lvl="2">
              <a:lnSpc>
                <a:spcPts val="2940"/>
              </a:lnSpc>
              <a:buFont typeface="Arial"/>
              <a:buChar char="⚬"/>
            </a:pPr>
            <a:r>
              <a:rPr lang="en-US" sz="2100">
                <a:solidFill>
                  <a:srgbClr val="000000"/>
                </a:solidFill>
                <a:latin typeface="Open Sauce"/>
              </a:rPr>
              <a:t>Data collection and preprocessing: For our study, we rely on 872 job adverts between August to November 2015, crawled from Adzuna .com using the Adzuna API10.</a:t>
            </a:r>
          </a:p>
          <a:p>
            <a:pPr marL="906780" indent="-302260" lvl="2">
              <a:lnSpc>
                <a:spcPts val="2940"/>
              </a:lnSpc>
              <a:buFont typeface="Arial"/>
              <a:buChar char="⚬"/>
            </a:pPr>
            <a:r>
              <a:rPr lang="en-US" sz="2100">
                <a:solidFill>
                  <a:srgbClr val="000000"/>
                </a:solidFill>
                <a:latin typeface="Open Sauce"/>
              </a:rPr>
              <a:t>Evaluation of the OBIE method: </a:t>
            </a:r>
          </a:p>
          <a:p>
            <a:pPr marL="1360170" indent="-340042" lvl="3">
              <a:lnSpc>
                <a:spcPts val="2940"/>
              </a:lnSpc>
              <a:buFont typeface="Arial"/>
              <a:buChar char="￭"/>
            </a:pPr>
            <a:r>
              <a:rPr lang="en-US" sz="2100">
                <a:solidFill>
                  <a:srgbClr val="000000"/>
                </a:solidFill>
                <a:latin typeface="Open Sauce"/>
              </a:rPr>
              <a:t>Gold Standard and Inter-Annotator Agreement</a:t>
            </a:r>
          </a:p>
          <a:p>
            <a:pPr marL="1360170" indent="-340042" lvl="3">
              <a:lnSpc>
                <a:spcPts val="2940"/>
              </a:lnSpc>
              <a:buFont typeface="Arial"/>
              <a:buChar char="￭"/>
            </a:pPr>
            <a:r>
              <a:rPr lang="en-US" sz="2100">
                <a:solidFill>
                  <a:srgbClr val="000000"/>
                </a:solidFill>
                <a:latin typeface="Open Sauce"/>
              </a:rPr>
              <a:t>OBIE Evaluation &amp; Discussion: GATE's Corpus Quality Assurance tool was used to calculate accuracy, recall, and F1-scores comparing two annotation sets, with severe and lenient F-measures provided. but in this evaluation, “Skill tools” got only a lower F1-(59% strict and 60% lenient), and “Skill product” got only a lower F1-(68% strict and 73% lenient) so we need to improve performance.</a:t>
            </a:r>
          </a:p>
          <a:p>
            <a:pPr marL="453390" indent="-226695" lvl="1">
              <a:lnSpc>
                <a:spcPts val="2940"/>
              </a:lnSpc>
              <a:buFont typeface="Arial"/>
              <a:buChar char="•"/>
            </a:pPr>
            <a:r>
              <a:rPr lang="en-US" sz="2100">
                <a:solidFill>
                  <a:srgbClr val="000000"/>
                </a:solidFill>
                <a:latin typeface="Open Sauce Bold"/>
              </a:rPr>
              <a:t>Co-work analysis and discussion</a:t>
            </a:r>
          </a:p>
          <a:p>
            <a:pPr marL="906780" indent="-302260" lvl="2">
              <a:lnSpc>
                <a:spcPts val="2940"/>
              </a:lnSpc>
              <a:buFont typeface="Arial"/>
              <a:buChar char="⚬"/>
            </a:pPr>
            <a:r>
              <a:rPr lang="en-US" sz="2100">
                <a:solidFill>
                  <a:srgbClr val="000000"/>
                </a:solidFill>
                <a:latin typeface="Open Sauce"/>
              </a:rPr>
              <a:t>OBIE method results were used for exploratory data analysis in the EDSA dashboard.</a:t>
            </a:r>
          </a:p>
          <a:p>
            <a:pPr marL="906780" indent="-302260" lvl="2">
              <a:lnSpc>
                <a:spcPts val="2940"/>
              </a:lnSpc>
              <a:buFont typeface="Arial"/>
              <a:buChar char="⚬"/>
            </a:pPr>
            <a:r>
              <a:rPr lang="en-US" sz="2100">
                <a:solidFill>
                  <a:srgbClr val="000000"/>
                </a:solidFill>
                <a:latin typeface="Open Sauce"/>
              </a:rPr>
              <a:t>Paris/Keele method abstracts OBIE results into clusters with varying permission values.</a:t>
            </a:r>
          </a:p>
          <a:p>
            <a:pPr marL="906780" indent="-302260" lvl="2">
              <a:lnSpc>
                <a:spcPts val="2940"/>
              </a:lnSpc>
              <a:buFont typeface="Arial"/>
              <a:buChar char="⚬"/>
            </a:pPr>
            <a:r>
              <a:rPr lang="en-US" sz="2100">
                <a:solidFill>
                  <a:srgbClr val="000000"/>
                </a:solidFill>
                <a:latin typeface="Open Sauce"/>
              </a:rPr>
              <a:t>Quadrant I: Clusters 1, 3, and 5 are core data science skills.</a:t>
            </a:r>
          </a:p>
          <a:p>
            <a:pPr marL="906780" indent="-302260" lvl="2">
              <a:lnSpc>
                <a:spcPts val="2940"/>
              </a:lnSpc>
              <a:buFont typeface="Arial"/>
              <a:buChar char="⚬"/>
            </a:pPr>
            <a:r>
              <a:rPr lang="en-US" sz="2100">
                <a:solidFill>
                  <a:srgbClr val="000000"/>
                </a:solidFill>
                <a:latin typeface="Open Sauce"/>
              </a:rPr>
              <a:t>Quadrant II: Clusters 5, 6, and 9 require more investment to become core skills.</a:t>
            </a:r>
          </a:p>
          <a:p>
            <a:pPr marL="906780" indent="-302260" lvl="2">
              <a:lnSpc>
                <a:spcPts val="2940"/>
              </a:lnSpc>
              <a:buFont typeface="Arial"/>
              <a:buChar char="⚬"/>
            </a:pPr>
            <a:r>
              <a:rPr lang="en-US" sz="2100">
                <a:solidFill>
                  <a:srgbClr val="000000"/>
                </a:solidFill>
                <a:latin typeface="Open Sauce"/>
              </a:rPr>
              <a:t>Quadrant III: Clusters 2 and 4 have a close internal connection.</a:t>
            </a:r>
          </a:p>
          <a:p>
            <a:pPr marL="906780" indent="-302260" lvl="2">
              <a:lnSpc>
                <a:spcPts val="2940"/>
              </a:lnSpc>
              <a:buFont typeface="Arial"/>
              <a:buChar char="⚬"/>
            </a:pPr>
            <a:r>
              <a:rPr lang="en-US" sz="2100">
                <a:solidFill>
                  <a:srgbClr val="000000"/>
                </a:solidFill>
                <a:latin typeface="Open Sauce"/>
              </a:rPr>
              <a:t>Quadrant IV: Clusters 7 and 8 are marginal and less developed skills.</a:t>
            </a:r>
          </a:p>
          <a:p>
            <a:pPr marL="906780" indent="-302260" lvl="2">
              <a:lnSpc>
                <a:spcPts val="2940"/>
              </a:lnSpc>
              <a:buFont typeface="Arial"/>
              <a:buChar char="⚬"/>
            </a:pPr>
            <a:r>
              <a:rPr lang="en-US" sz="2100">
                <a:solidFill>
                  <a:srgbClr val="000000"/>
                </a:solidFill>
                <a:latin typeface="Open Sauce"/>
              </a:rPr>
              <a:t>Evaluation of demand-derived technical abilities helps job searchers and candidates.</a:t>
            </a:r>
          </a:p>
          <a:p>
            <a:pPr marL="906780" indent="-302260" lvl="2">
              <a:lnSpc>
                <a:spcPts val="2940"/>
              </a:lnSpc>
              <a:buFont typeface="Arial"/>
              <a:buChar char="⚬"/>
            </a:pPr>
            <a:r>
              <a:rPr lang="en-US" sz="2100">
                <a:solidFill>
                  <a:srgbClr val="000000"/>
                </a:solidFill>
                <a:latin typeface="Open Sauce"/>
              </a:rPr>
              <a:t>Encourages educators and training providers to develop/update courses.</a:t>
            </a:r>
          </a:p>
          <a:p>
            <a:pPr marL="906780" indent="-302260" lvl="2">
              <a:lnSpc>
                <a:spcPts val="2940"/>
              </a:lnSpc>
              <a:buFont typeface="Arial"/>
              <a:buChar char="⚬"/>
            </a:pPr>
            <a:r>
              <a:rPr lang="en-US" sz="2100">
                <a:solidFill>
                  <a:srgbClr val="000000"/>
                </a:solidFill>
                <a:latin typeface="Open Sauce"/>
              </a:rPr>
              <a:t>Associated skills include EDI, Customer Support, SAS, and SQL in data science.</a:t>
            </a:r>
          </a:p>
          <a:p>
            <a:pPr marL="453390" indent="-226695" lvl="1">
              <a:lnSpc>
                <a:spcPts val="2940"/>
              </a:lnSpc>
              <a:buFont typeface="Arial"/>
              <a:buChar char="•"/>
            </a:pPr>
            <a:r>
              <a:rPr lang="en-US" sz="2100">
                <a:solidFill>
                  <a:srgbClr val="000000"/>
                </a:solidFill>
                <a:latin typeface="Open Sauce Bold"/>
              </a:rPr>
              <a:t>Conclusion</a:t>
            </a:r>
          </a:p>
          <a:p>
            <a:pPr marL="906780" indent="-302260" lvl="2">
              <a:lnSpc>
                <a:spcPts val="2940"/>
              </a:lnSpc>
              <a:buFont typeface="Arial"/>
              <a:buChar char="⚬"/>
            </a:pPr>
            <a:r>
              <a:rPr lang="en-US" sz="2100">
                <a:solidFill>
                  <a:srgbClr val="000000"/>
                </a:solidFill>
                <a:latin typeface="Open Sauce"/>
              </a:rPr>
              <a:t>The automated extraction approach surpasses the human method by 79% to 83% F-measure, allowing for co-word analysis and third-party querying. Future work will improve the extraction method, maximize demand data value, and detect employment sector trends.</a:t>
            </a:r>
          </a:p>
        </p:txBody>
      </p:sp>
      <p:sp>
        <p:nvSpPr>
          <p:cNvPr name="TextBox 3" id="3"/>
          <p:cNvSpPr txBox="true"/>
          <p:nvPr/>
        </p:nvSpPr>
        <p:spPr>
          <a:xfrm rot="0">
            <a:off x="17067386" y="9201150"/>
            <a:ext cx="191914"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000000"/>
                </a:solidFill>
                <a:latin typeface="Josefin Sans Bold"/>
              </a:rPr>
              <a:t>3</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132532"/>
        </a:solidFill>
      </p:bgPr>
    </p:bg>
    <p:spTree>
      <p:nvGrpSpPr>
        <p:cNvPr id="1" name=""/>
        <p:cNvGrpSpPr/>
        <p:nvPr/>
      </p:nvGrpSpPr>
      <p:grpSpPr>
        <a:xfrm>
          <a:off x="0" y="0"/>
          <a:ext cx="0" cy="0"/>
          <a:chOff x="0" y="0"/>
          <a:chExt cx="0" cy="0"/>
        </a:xfrm>
      </p:grpSpPr>
      <p:sp>
        <p:nvSpPr>
          <p:cNvPr name="TextBox 2" id="2"/>
          <p:cNvSpPr txBox="true"/>
          <p:nvPr/>
        </p:nvSpPr>
        <p:spPr>
          <a:xfrm rot="0">
            <a:off x="3802783" y="1040816"/>
            <a:ext cx="12109373" cy="1223188"/>
          </a:xfrm>
          <a:prstGeom prst="rect">
            <a:avLst/>
          </a:prstGeom>
        </p:spPr>
        <p:txBody>
          <a:bodyPr anchor="t" rtlCol="false" tIns="0" lIns="0" bIns="0" rIns="0">
            <a:spAutoFit/>
          </a:bodyPr>
          <a:lstStyle/>
          <a:p>
            <a:pPr>
              <a:lnSpc>
                <a:spcPts val="4987"/>
              </a:lnSpc>
            </a:pPr>
            <a:r>
              <a:rPr lang="en-US" sz="3369">
                <a:solidFill>
                  <a:srgbClr val="FFFFFF"/>
                </a:solidFill>
                <a:latin typeface="Prata"/>
              </a:rPr>
              <a:t>Evaluation of the trends in jobs and skill-sets using data analytics: a case study</a:t>
            </a:r>
          </a:p>
        </p:txBody>
      </p:sp>
      <p:sp>
        <p:nvSpPr>
          <p:cNvPr name="TextBox 3" id="3"/>
          <p:cNvSpPr txBox="true"/>
          <p:nvPr/>
        </p:nvSpPr>
        <p:spPr>
          <a:xfrm rot="0">
            <a:off x="1977762" y="1469405"/>
            <a:ext cx="1485461" cy="394586"/>
          </a:xfrm>
          <a:prstGeom prst="rect">
            <a:avLst/>
          </a:prstGeom>
        </p:spPr>
        <p:txBody>
          <a:bodyPr anchor="t" rtlCol="false" tIns="0" lIns="0" bIns="0" rIns="0">
            <a:spAutoFit/>
          </a:bodyPr>
          <a:lstStyle/>
          <a:p>
            <a:pPr>
              <a:lnSpc>
                <a:spcPts val="3294"/>
              </a:lnSpc>
            </a:pPr>
            <a:r>
              <a:rPr lang="en-US" sz="2272" spc="340">
                <a:solidFill>
                  <a:srgbClr val="FFFFFF"/>
                </a:solidFill>
                <a:latin typeface="Josefin Sans Bold"/>
              </a:rPr>
              <a:t>TOPIC 3</a:t>
            </a:r>
          </a:p>
        </p:txBody>
      </p:sp>
      <p:sp>
        <p:nvSpPr>
          <p:cNvPr name="TextBox 4" id="4"/>
          <p:cNvSpPr txBox="true"/>
          <p:nvPr/>
        </p:nvSpPr>
        <p:spPr>
          <a:xfrm rot="0">
            <a:off x="1047750" y="3077941"/>
            <a:ext cx="15815147" cy="6309360"/>
          </a:xfrm>
          <a:prstGeom prst="rect">
            <a:avLst/>
          </a:prstGeom>
        </p:spPr>
        <p:txBody>
          <a:bodyPr anchor="t" rtlCol="false" tIns="0" lIns="0" bIns="0" rIns="0">
            <a:spAutoFit/>
          </a:bodyPr>
          <a:lstStyle/>
          <a:p>
            <a:pPr marL="453390" indent="-226695" lvl="1">
              <a:lnSpc>
                <a:spcPts val="2940"/>
              </a:lnSpc>
              <a:buFont typeface="Arial"/>
              <a:buChar char="•"/>
            </a:pPr>
            <a:r>
              <a:rPr lang="en-US" sz="2100">
                <a:solidFill>
                  <a:srgbClr val="FFFFFF"/>
                </a:solidFill>
                <a:latin typeface="Open Sauce Bold"/>
              </a:rPr>
              <a:t>Introduction</a:t>
            </a:r>
          </a:p>
          <a:p>
            <a:pPr marL="906780" indent="-302260" lvl="2">
              <a:lnSpc>
                <a:spcPts val="2940"/>
              </a:lnSpc>
              <a:buFont typeface="Arial"/>
              <a:buChar char="⚬"/>
            </a:pPr>
            <a:r>
              <a:rPr lang="en-US" sz="2100">
                <a:solidFill>
                  <a:srgbClr val="FFFFFF"/>
                </a:solidFill>
                <a:latin typeface="Open Sauce"/>
              </a:rPr>
              <a:t>Understanding the transitions in the job market to proactively identify the skill sets required.</a:t>
            </a:r>
          </a:p>
          <a:p>
            <a:pPr marL="906780" indent="-302260" lvl="2">
              <a:lnSpc>
                <a:spcPts val="2940"/>
              </a:lnSpc>
              <a:buFont typeface="Arial"/>
              <a:buChar char="⚬"/>
            </a:pPr>
            <a:r>
              <a:rPr lang="en-US" sz="2100">
                <a:solidFill>
                  <a:srgbClr val="FFFFFF"/>
                </a:solidFill>
                <a:latin typeface="Open Sauce"/>
              </a:rPr>
              <a:t>Identifying trending jobs through a case study in the oil and gas industry by The proposed approach leverages a range of data analytics tools, including Latent Semantic Indexing (LSI), Latent Dirichlet Allocation (LDA), Factor Analysis and Non-Negative Matrix Factorization (NMF),</a:t>
            </a:r>
          </a:p>
          <a:p>
            <a:pPr marL="906780" indent="-302260" lvl="2">
              <a:lnSpc>
                <a:spcPts val="2940"/>
              </a:lnSpc>
              <a:buFont typeface="Arial"/>
              <a:buChar char="⚬"/>
            </a:pPr>
            <a:r>
              <a:rPr lang="en-US" sz="2100">
                <a:solidFill>
                  <a:srgbClr val="FFFFFF"/>
                </a:solidFill>
                <a:latin typeface="Open Sauce"/>
              </a:rPr>
              <a:t>To study changes in the market by identifying the unequal between skills from the educational system and the skills that are required in the job market.</a:t>
            </a:r>
          </a:p>
          <a:p>
            <a:pPr marL="453390" indent="-226695" lvl="1">
              <a:lnSpc>
                <a:spcPts val="2940"/>
              </a:lnSpc>
              <a:buFont typeface="Arial"/>
              <a:buChar char="•"/>
            </a:pPr>
            <a:r>
              <a:rPr lang="en-US" sz="2100">
                <a:solidFill>
                  <a:srgbClr val="FFFFFF"/>
                </a:solidFill>
                <a:latin typeface="Open Sauce Bold"/>
              </a:rPr>
              <a:t>Dataset</a:t>
            </a:r>
          </a:p>
          <a:p>
            <a:pPr marL="906780" indent="-302260" lvl="2">
              <a:lnSpc>
                <a:spcPts val="2940"/>
              </a:lnSpc>
              <a:buFont typeface="Arial"/>
              <a:buChar char="⚬"/>
            </a:pPr>
            <a:r>
              <a:rPr lang="en-US" sz="2100">
                <a:solidFill>
                  <a:srgbClr val="FFFFFF"/>
                </a:solidFill>
                <a:latin typeface="Open Sauce"/>
              </a:rPr>
              <a:t>we focused on the title and description of the job from July 2015 to June 2018.</a:t>
            </a:r>
          </a:p>
          <a:p>
            <a:pPr marL="906780" indent="-302260" lvl="2">
              <a:lnSpc>
                <a:spcPts val="2940"/>
              </a:lnSpc>
              <a:buFont typeface="Arial"/>
              <a:buChar char="⚬"/>
            </a:pPr>
            <a:r>
              <a:rPr lang="en-US" sz="2100">
                <a:solidFill>
                  <a:srgbClr val="FFFFFF"/>
                </a:solidFill>
                <a:latin typeface="Open Sauce"/>
              </a:rPr>
              <a:t>The data collected were for the oil &amp; gas sector in the GCC countries by using O*NET is one of the primary sources of occupational information for research involving job analysis.</a:t>
            </a:r>
          </a:p>
          <a:p>
            <a:pPr marL="453390" indent="-226695" lvl="1">
              <a:lnSpc>
                <a:spcPts val="2940"/>
              </a:lnSpc>
              <a:buFont typeface="Arial"/>
              <a:buChar char="•"/>
            </a:pPr>
            <a:r>
              <a:rPr lang="en-US" sz="2100">
                <a:solidFill>
                  <a:srgbClr val="FFFFFF"/>
                </a:solidFill>
                <a:latin typeface="Open Sauce Bold"/>
              </a:rPr>
              <a:t>Methodology</a:t>
            </a:r>
          </a:p>
          <a:p>
            <a:pPr marL="906780" indent="-302260" lvl="2">
              <a:lnSpc>
                <a:spcPts val="2940"/>
              </a:lnSpc>
              <a:buFont typeface="Arial"/>
              <a:buChar char="⚬"/>
            </a:pPr>
            <a:r>
              <a:rPr lang="en-US" sz="2100">
                <a:solidFill>
                  <a:srgbClr val="FFFFFF"/>
                </a:solidFill>
                <a:latin typeface="Open Sauce"/>
              </a:rPr>
              <a:t>Data mining is used to analyze unstructured textual data by using the Text-Mining Method of NLP to derive extracted text.</a:t>
            </a:r>
          </a:p>
          <a:p>
            <a:pPr marL="906780" indent="-302260" lvl="2">
              <a:lnSpc>
                <a:spcPts val="2940"/>
              </a:lnSpc>
              <a:buFont typeface="Arial"/>
              <a:buChar char="⚬"/>
            </a:pPr>
            <a:r>
              <a:rPr lang="en-US" sz="2100">
                <a:solidFill>
                  <a:srgbClr val="FFFFFF"/>
                </a:solidFill>
                <a:latin typeface="Open Sauce"/>
              </a:rPr>
              <a:t>Data Collection: they scrape data from the ONET website job posting. With collected data, they focus on Job titles and Job descriptions with 1110 occupations. </a:t>
            </a:r>
          </a:p>
          <a:p>
            <a:pPr>
              <a:lnSpc>
                <a:spcPts val="2940"/>
              </a:lnSpc>
            </a:pPr>
          </a:p>
        </p:txBody>
      </p:sp>
      <p:sp>
        <p:nvSpPr>
          <p:cNvPr name="TextBox 5" id="5"/>
          <p:cNvSpPr txBox="true"/>
          <p:nvPr/>
        </p:nvSpPr>
        <p:spPr>
          <a:xfrm rot="0">
            <a:off x="17063368" y="9201150"/>
            <a:ext cx="195932"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FFFFFF"/>
                </a:solidFill>
                <a:latin typeface="Josefin Sans Bold"/>
              </a:rPr>
              <a:t>4</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132532"/>
        </a:solidFill>
      </p:bgPr>
    </p:bg>
    <p:spTree>
      <p:nvGrpSpPr>
        <p:cNvPr id="1" name=""/>
        <p:cNvGrpSpPr/>
        <p:nvPr/>
      </p:nvGrpSpPr>
      <p:grpSpPr>
        <a:xfrm>
          <a:off x="0" y="0"/>
          <a:ext cx="0" cy="0"/>
          <a:chOff x="0" y="0"/>
          <a:chExt cx="0" cy="0"/>
        </a:xfrm>
      </p:grpSpPr>
      <p:sp>
        <p:nvSpPr>
          <p:cNvPr name="TextBox 2" id="2"/>
          <p:cNvSpPr txBox="true"/>
          <p:nvPr/>
        </p:nvSpPr>
        <p:spPr>
          <a:xfrm rot="0">
            <a:off x="1236426" y="1635862"/>
            <a:ext cx="15815147" cy="3709035"/>
          </a:xfrm>
          <a:prstGeom prst="rect">
            <a:avLst/>
          </a:prstGeom>
        </p:spPr>
        <p:txBody>
          <a:bodyPr anchor="t" rtlCol="false" tIns="0" lIns="0" bIns="0" rIns="0">
            <a:spAutoFit/>
          </a:bodyPr>
          <a:lstStyle/>
          <a:p>
            <a:pPr marL="906780" indent="-302260" lvl="2">
              <a:lnSpc>
                <a:spcPts val="2940"/>
              </a:lnSpc>
              <a:buFont typeface="Arial"/>
              <a:buChar char="⚬"/>
            </a:pPr>
            <a:r>
              <a:rPr lang="en-US" sz="2100">
                <a:solidFill>
                  <a:srgbClr val="FFFFFF"/>
                </a:solidFill>
                <a:latin typeface="Open Sauce"/>
              </a:rPr>
              <a:t>Data Preprocessing: Tokenize data, Removal of English Stop-Words, Additional Filtering step, Stemming.</a:t>
            </a:r>
          </a:p>
          <a:p>
            <a:pPr marL="453390" indent="-226695" lvl="1">
              <a:lnSpc>
                <a:spcPts val="2940"/>
              </a:lnSpc>
              <a:buFont typeface="Arial"/>
              <a:buChar char="•"/>
            </a:pPr>
            <a:r>
              <a:rPr lang="en-US" sz="2100">
                <a:solidFill>
                  <a:srgbClr val="FFFFFF"/>
                </a:solidFill>
                <a:latin typeface="Open Sauce Bold"/>
              </a:rPr>
              <a:t>Model</a:t>
            </a:r>
          </a:p>
          <a:p>
            <a:pPr marL="906780" indent="-302260" lvl="2">
              <a:lnSpc>
                <a:spcPts val="2940"/>
              </a:lnSpc>
              <a:buFont typeface="Arial"/>
              <a:buChar char="⚬"/>
            </a:pPr>
            <a:r>
              <a:rPr lang="en-US" sz="2100">
                <a:solidFill>
                  <a:srgbClr val="FFFFFF"/>
                </a:solidFill>
                <a:latin typeface="Open Sauce Bold"/>
              </a:rPr>
              <a:t>I</a:t>
            </a:r>
            <a:r>
              <a:rPr lang="en-US" sz="2100">
                <a:solidFill>
                  <a:srgbClr val="FFFFFF"/>
                </a:solidFill>
                <a:latin typeface="Open Sauce Bold"/>
              </a:rPr>
              <a:t>ntensive change analysis</a:t>
            </a:r>
            <a:r>
              <a:rPr lang="en-US" sz="2100">
                <a:solidFill>
                  <a:srgbClr val="FFFFFF"/>
                </a:solidFill>
                <a:latin typeface="Open Sauce"/>
              </a:rPr>
              <a:t> (changes in the task content within an occupation.) by using Factor analysis (FA)</a:t>
            </a:r>
          </a:p>
          <a:p>
            <a:pPr marL="906780" indent="-302260" lvl="2">
              <a:lnSpc>
                <a:spcPts val="2940"/>
              </a:lnSpc>
              <a:buFont typeface="Arial"/>
              <a:buChar char="⚬"/>
            </a:pPr>
            <a:r>
              <a:rPr lang="en-US" sz="2100">
                <a:solidFill>
                  <a:srgbClr val="FFFFFF"/>
                </a:solidFill>
                <a:latin typeface="Open Sauce Semi-Bold"/>
              </a:rPr>
              <a:t>Extensive change analysis(</a:t>
            </a:r>
            <a:r>
              <a:rPr lang="en-US" sz="2100">
                <a:solidFill>
                  <a:srgbClr val="FFFFFF"/>
                </a:solidFill>
                <a:latin typeface="Open Sauce"/>
              </a:rPr>
              <a:t>changes </a:t>
            </a:r>
            <a:r>
              <a:rPr lang="en-US" sz="2100">
                <a:solidFill>
                  <a:srgbClr val="FFFFFF"/>
                </a:solidFill>
                <a:latin typeface="Open Sauce Italics"/>
              </a:rPr>
              <a:t>across</a:t>
            </a:r>
            <a:r>
              <a:rPr lang="en-US" sz="2100">
                <a:solidFill>
                  <a:srgbClr val="FFFFFF"/>
                </a:solidFill>
                <a:latin typeface="Open Sauce"/>
              </a:rPr>
              <a:t> occupations or analyzing the distribution of demand for the different occupation classes</a:t>
            </a:r>
            <a:r>
              <a:rPr lang="en-US" sz="2100">
                <a:solidFill>
                  <a:srgbClr val="FFFFFF"/>
                </a:solidFill>
                <a:latin typeface="Open Sauce Semi-Bold"/>
              </a:rPr>
              <a:t>) </a:t>
            </a:r>
            <a:r>
              <a:rPr lang="en-US" sz="2100">
                <a:solidFill>
                  <a:srgbClr val="FFFFFF"/>
                </a:solidFill>
                <a:latin typeface="Open Sauce"/>
              </a:rPr>
              <a:t>by using Latent Semantic Indexing (LSI) and Latent Dirichlet Allocation (LDA).</a:t>
            </a:r>
          </a:p>
          <a:p>
            <a:pPr marL="453390" indent="-226695" lvl="1">
              <a:lnSpc>
                <a:spcPts val="2940"/>
              </a:lnSpc>
              <a:buFont typeface="Arial"/>
              <a:buChar char="•"/>
            </a:pPr>
            <a:r>
              <a:rPr lang="en-US" sz="2100">
                <a:solidFill>
                  <a:srgbClr val="FFFFFF"/>
                </a:solidFill>
                <a:latin typeface="Open Sauce Bold"/>
              </a:rPr>
              <a:t>Result</a:t>
            </a:r>
          </a:p>
          <a:p>
            <a:pPr marL="906780" indent="-302260" lvl="2">
              <a:lnSpc>
                <a:spcPts val="2940"/>
              </a:lnSpc>
              <a:buFont typeface="Arial"/>
              <a:buChar char="⚬"/>
            </a:pPr>
            <a:r>
              <a:rPr lang="en-US" sz="2100">
                <a:solidFill>
                  <a:srgbClr val="FFFFFF"/>
                </a:solidFill>
                <a:latin typeface="Open Sauce Bold"/>
              </a:rPr>
              <a:t>LSI model results—job market data</a:t>
            </a:r>
          </a:p>
          <a:p>
            <a:pPr marL="906780" indent="-302260" lvl="2">
              <a:lnSpc>
                <a:spcPts val="2940"/>
              </a:lnSpc>
              <a:buFont typeface="Arial"/>
              <a:buChar char="⚬"/>
            </a:pPr>
            <a:r>
              <a:rPr lang="en-US" sz="2100">
                <a:solidFill>
                  <a:srgbClr val="FFFFFF"/>
                </a:solidFill>
                <a:latin typeface="Open Sauce Bold"/>
              </a:rPr>
              <a:t>LDA oil &amp; gas job market data</a:t>
            </a:r>
          </a:p>
          <a:p>
            <a:pPr marL="906780" indent="-302260" lvl="2">
              <a:lnSpc>
                <a:spcPts val="2940"/>
              </a:lnSpc>
              <a:buFont typeface="Arial"/>
              <a:buChar char="⚬"/>
            </a:pPr>
            <a:r>
              <a:rPr lang="en-US" sz="2100">
                <a:solidFill>
                  <a:srgbClr val="FFFFFF"/>
                </a:solidFill>
                <a:latin typeface="Open Sauce Semi-Bold"/>
              </a:rPr>
              <a:t>Results of the factor analysis (FA) and non-negative matrix (NMF) factorization</a:t>
            </a:r>
          </a:p>
          <a:p>
            <a:pPr>
              <a:lnSpc>
                <a:spcPts val="2940"/>
              </a:lnSpc>
            </a:pPr>
          </a:p>
        </p:txBody>
      </p:sp>
      <p:sp>
        <p:nvSpPr>
          <p:cNvPr name="TextBox 3" id="3"/>
          <p:cNvSpPr txBox="true"/>
          <p:nvPr/>
        </p:nvSpPr>
        <p:spPr>
          <a:xfrm rot="0">
            <a:off x="17059349" y="9201150"/>
            <a:ext cx="199951"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FFFFFF"/>
                </a:solidFill>
                <a:latin typeface="Josefin Sans Bold"/>
              </a:rPr>
              <a:t>5</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132532"/>
        </a:solidFill>
      </p:bgPr>
    </p:bg>
    <p:spTree>
      <p:nvGrpSpPr>
        <p:cNvPr id="1" name=""/>
        <p:cNvGrpSpPr/>
        <p:nvPr/>
      </p:nvGrpSpPr>
      <p:grpSpPr>
        <a:xfrm>
          <a:off x="0" y="0"/>
          <a:ext cx="0" cy="0"/>
          <a:chOff x="0" y="0"/>
          <a:chExt cx="0" cy="0"/>
        </a:xfrm>
      </p:grpSpPr>
      <p:sp>
        <p:nvSpPr>
          <p:cNvPr name="TextBox 2" id="2"/>
          <p:cNvSpPr txBox="true"/>
          <p:nvPr/>
        </p:nvSpPr>
        <p:spPr>
          <a:xfrm rot="0">
            <a:off x="3463224" y="602880"/>
            <a:ext cx="12109373" cy="594538"/>
          </a:xfrm>
          <a:prstGeom prst="rect">
            <a:avLst/>
          </a:prstGeom>
        </p:spPr>
        <p:txBody>
          <a:bodyPr anchor="t" rtlCol="false" tIns="0" lIns="0" bIns="0" rIns="0">
            <a:spAutoFit/>
          </a:bodyPr>
          <a:lstStyle/>
          <a:p>
            <a:pPr>
              <a:lnSpc>
                <a:spcPts val="4987"/>
              </a:lnSpc>
            </a:pPr>
            <a:r>
              <a:rPr lang="en-US" sz="3369">
                <a:solidFill>
                  <a:srgbClr val="FFFFFF"/>
                </a:solidFill>
                <a:latin typeface="Prata"/>
              </a:rPr>
              <a:t>Digital Jobs, Skills, and Credentials (ASEAN Report)</a:t>
            </a:r>
          </a:p>
        </p:txBody>
      </p:sp>
      <p:sp>
        <p:nvSpPr>
          <p:cNvPr name="TextBox 3" id="3"/>
          <p:cNvSpPr txBox="true"/>
          <p:nvPr/>
        </p:nvSpPr>
        <p:spPr>
          <a:xfrm rot="0">
            <a:off x="1028700" y="802832"/>
            <a:ext cx="1563104" cy="394586"/>
          </a:xfrm>
          <a:prstGeom prst="rect">
            <a:avLst/>
          </a:prstGeom>
        </p:spPr>
        <p:txBody>
          <a:bodyPr anchor="t" rtlCol="false" tIns="0" lIns="0" bIns="0" rIns="0">
            <a:spAutoFit/>
          </a:bodyPr>
          <a:lstStyle/>
          <a:p>
            <a:pPr>
              <a:lnSpc>
                <a:spcPts val="3294"/>
              </a:lnSpc>
            </a:pPr>
            <a:r>
              <a:rPr lang="en-US" sz="2272" spc="340">
                <a:solidFill>
                  <a:srgbClr val="FFFFFF"/>
                </a:solidFill>
                <a:latin typeface="Josefin Sans Bold"/>
              </a:rPr>
              <a:t>TOPIC 4</a:t>
            </a:r>
          </a:p>
        </p:txBody>
      </p:sp>
      <p:sp>
        <p:nvSpPr>
          <p:cNvPr name="TextBox 4" id="4"/>
          <p:cNvSpPr txBox="true"/>
          <p:nvPr/>
        </p:nvSpPr>
        <p:spPr>
          <a:xfrm rot="0">
            <a:off x="873100" y="1536520"/>
            <a:ext cx="17047351" cy="8193024"/>
          </a:xfrm>
          <a:prstGeom prst="rect">
            <a:avLst/>
          </a:prstGeom>
        </p:spPr>
        <p:txBody>
          <a:bodyPr anchor="t" rtlCol="false" tIns="0" lIns="0" bIns="0" rIns="0">
            <a:spAutoFit/>
          </a:bodyPr>
          <a:lstStyle/>
          <a:p>
            <a:pPr marL="453390" indent="-226695" lvl="1">
              <a:lnSpc>
                <a:spcPts val="3108"/>
              </a:lnSpc>
              <a:buFont typeface="Arial"/>
              <a:buChar char="•"/>
            </a:pPr>
            <a:r>
              <a:rPr lang="en-US" sz="2100">
                <a:solidFill>
                  <a:srgbClr val="FFFFFF"/>
                </a:solidFill>
                <a:latin typeface="Open Sauce"/>
              </a:rPr>
              <a:t>How they interpret data</a:t>
            </a:r>
          </a:p>
          <a:p>
            <a:pPr marL="906780" indent="-302260" lvl="2">
              <a:lnSpc>
                <a:spcPts val="3108"/>
              </a:lnSpc>
              <a:buFont typeface="Arial"/>
              <a:buChar char="⚬"/>
            </a:pPr>
            <a:r>
              <a:rPr lang="en-US" sz="2100">
                <a:solidFill>
                  <a:srgbClr val="FFFFFF"/>
                </a:solidFill>
                <a:latin typeface="Open Sauce"/>
              </a:rPr>
              <a:t>Developing markets have a greater need for workers with digital capabilities, whereas established economies prioritize business and management professionals.</a:t>
            </a:r>
          </a:p>
          <a:p>
            <a:pPr marL="906780" indent="-302260" lvl="2">
              <a:lnSpc>
                <a:spcPts val="3108"/>
              </a:lnSpc>
              <a:buFont typeface="Arial"/>
              <a:buChar char="⚬"/>
            </a:pPr>
            <a:r>
              <a:rPr lang="en-US" sz="2100">
                <a:solidFill>
                  <a:srgbClr val="FFFFFF"/>
                </a:solidFill>
                <a:latin typeface="Open Sauce"/>
              </a:rPr>
              <a:t>Digital tech employment is more prevalent in India, Indonesia, and Malaysia, but corporate management positions are in higher demand in Australia and Singapore.</a:t>
            </a:r>
          </a:p>
          <a:p>
            <a:pPr marL="906780" indent="-302260" lvl="2">
              <a:lnSpc>
                <a:spcPts val="3108"/>
              </a:lnSpc>
              <a:buFont typeface="Arial"/>
              <a:buChar char="⚬"/>
            </a:pPr>
            <a:r>
              <a:rPr lang="en-US" sz="2100">
                <a:solidFill>
                  <a:srgbClr val="FFFFFF"/>
                </a:solidFill>
                <a:latin typeface="Open Sauce"/>
              </a:rPr>
              <a:t>Educational paths in developed countries are aligned with national competitive advantages, with India favoring computer science degrees and Australia and Singapore prioritizing commercial, management, and legal abilities.</a:t>
            </a:r>
          </a:p>
          <a:p>
            <a:pPr marL="906780" indent="-302260" lvl="2">
              <a:lnSpc>
                <a:spcPts val="3108"/>
              </a:lnSpc>
              <a:buFont typeface="Arial"/>
              <a:buChar char="⚬"/>
            </a:pPr>
            <a:r>
              <a:rPr lang="en-US" sz="2100">
                <a:solidFill>
                  <a:srgbClr val="FFFFFF"/>
                </a:solidFill>
                <a:latin typeface="Open Sauce"/>
              </a:rPr>
              <a:t>Core coding and programming abilities, such as SQL and Java, are in great demand across all job categories and locations.</a:t>
            </a:r>
          </a:p>
          <a:p>
            <a:pPr marL="906780" indent="-302260" lvl="2">
              <a:lnSpc>
                <a:spcPts val="3108"/>
              </a:lnSpc>
              <a:buFont typeface="Arial"/>
              <a:buChar char="⚬"/>
            </a:pPr>
            <a:r>
              <a:rPr lang="en-US" sz="2100">
                <a:solidFill>
                  <a:srgbClr val="FFFFFF"/>
                </a:solidFill>
                <a:latin typeface="Open Sauce"/>
              </a:rPr>
              <a:t>Short online digital skill training programs lasting 3-6 months are popular, offering an overview of subjects covered in larger courses.</a:t>
            </a:r>
          </a:p>
          <a:p>
            <a:pPr marL="906780" indent="-302260" lvl="2">
              <a:lnSpc>
                <a:spcPts val="3108"/>
              </a:lnSpc>
              <a:buFont typeface="Arial"/>
              <a:buChar char="⚬"/>
            </a:pPr>
            <a:r>
              <a:rPr lang="en-US" sz="2100">
                <a:solidFill>
                  <a:srgbClr val="FFFFFF"/>
                </a:solidFill>
                <a:latin typeface="Open Sauce"/>
              </a:rPr>
              <a:t> As the importance of digital credentials in higher education grows, traditional credentials are anticipated to complement one another.</a:t>
            </a:r>
          </a:p>
          <a:p>
            <a:pPr marL="906780" indent="-302260" lvl="2">
              <a:lnSpc>
                <a:spcPts val="3108"/>
              </a:lnSpc>
              <a:buFont typeface="Arial"/>
              <a:buChar char="⚬"/>
            </a:pPr>
            <a:r>
              <a:rPr lang="en-US" sz="2100">
                <a:solidFill>
                  <a:srgbClr val="FFFFFF"/>
                </a:solidFill>
                <a:latin typeface="Open Sauce"/>
              </a:rPr>
              <a:t>Companies are boosting efforts to reskill and upskill their workforces, with larger proportions in the United States than in Asian countries.</a:t>
            </a:r>
          </a:p>
          <a:p>
            <a:pPr marL="906780" indent="-302260" lvl="2">
              <a:lnSpc>
                <a:spcPts val="3108"/>
              </a:lnSpc>
              <a:buFont typeface="Arial"/>
              <a:buChar char="⚬"/>
            </a:pPr>
            <a:r>
              <a:rPr lang="en-US" sz="2100">
                <a:solidFill>
                  <a:srgbClr val="FFFFFF"/>
                </a:solidFill>
                <a:latin typeface="Open Sauce"/>
              </a:rPr>
              <a:t>The demand for digital skill training and certificates is expected to endure beyond the epidemic.</a:t>
            </a:r>
          </a:p>
          <a:p>
            <a:pPr marL="906780" indent="-302260" lvl="2">
              <a:lnSpc>
                <a:spcPts val="3108"/>
              </a:lnSpc>
              <a:buFont typeface="Arial"/>
              <a:buChar char="⚬"/>
            </a:pPr>
            <a:r>
              <a:rPr lang="en-US" sz="2100">
                <a:solidFill>
                  <a:srgbClr val="FFFFFF"/>
                </a:solidFill>
                <a:latin typeface="Open Sauce"/>
              </a:rPr>
              <a:t>Developing Asian nations have a greater demand for digital occupations, but industrialized economies need more business and management expertise.</a:t>
            </a:r>
          </a:p>
          <a:p>
            <a:pPr marL="906780" indent="-302260" lvl="2">
              <a:lnSpc>
                <a:spcPts val="3108"/>
              </a:lnSpc>
              <a:buFont typeface="Arial"/>
              <a:buChar char="⚬"/>
            </a:pPr>
            <a:r>
              <a:rPr lang="en-US" sz="2100">
                <a:solidFill>
                  <a:srgbClr val="FFFFFF"/>
                </a:solidFill>
                <a:latin typeface="Open Sauce"/>
              </a:rPr>
              <a:t>Various tendencies may be observed in individual nations, such as the highest growth of online content production and social media employment in Indonesia and the Philippines, as well as Malaysia's greater increase in business support professions.</a:t>
            </a:r>
          </a:p>
          <a:p>
            <a:pPr marL="906780" indent="-302260" lvl="2">
              <a:lnSpc>
                <a:spcPts val="3108"/>
              </a:lnSpc>
              <a:buFont typeface="Arial"/>
              <a:buChar char="⚬"/>
            </a:pPr>
            <a:r>
              <a:rPr lang="en-US" sz="2100">
                <a:solidFill>
                  <a:srgbClr val="FFFFFF"/>
                </a:solidFill>
                <a:latin typeface="Open Sauce"/>
              </a:rPr>
              <a:t>SQL and Java are routinely among the most sought-after digital talents across all regions and career categories.</a:t>
            </a:r>
          </a:p>
        </p:txBody>
      </p:sp>
      <p:sp>
        <p:nvSpPr>
          <p:cNvPr name="TextBox 5" id="5"/>
          <p:cNvSpPr txBox="true"/>
          <p:nvPr/>
        </p:nvSpPr>
        <p:spPr>
          <a:xfrm rot="0">
            <a:off x="17065972" y="9201150"/>
            <a:ext cx="193328"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FFFFFF"/>
                </a:solidFill>
                <a:latin typeface="Josefin Sans Bold"/>
              </a:rPr>
              <a:t>6</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132532"/>
        </a:solidFill>
      </p:bgPr>
    </p:bg>
    <p:spTree>
      <p:nvGrpSpPr>
        <p:cNvPr id="1" name=""/>
        <p:cNvGrpSpPr/>
        <p:nvPr/>
      </p:nvGrpSpPr>
      <p:grpSpPr>
        <a:xfrm>
          <a:off x="0" y="0"/>
          <a:ext cx="0" cy="0"/>
          <a:chOff x="0" y="0"/>
          <a:chExt cx="0" cy="0"/>
        </a:xfrm>
      </p:grpSpPr>
      <p:sp>
        <p:nvSpPr>
          <p:cNvPr name="TextBox 2" id="2"/>
          <p:cNvSpPr txBox="true"/>
          <p:nvPr/>
        </p:nvSpPr>
        <p:spPr>
          <a:xfrm rot="0">
            <a:off x="3802783" y="1040816"/>
            <a:ext cx="12109373" cy="1223188"/>
          </a:xfrm>
          <a:prstGeom prst="rect">
            <a:avLst/>
          </a:prstGeom>
        </p:spPr>
        <p:txBody>
          <a:bodyPr anchor="t" rtlCol="false" tIns="0" lIns="0" bIns="0" rIns="0">
            <a:spAutoFit/>
          </a:bodyPr>
          <a:lstStyle/>
          <a:p>
            <a:pPr>
              <a:lnSpc>
                <a:spcPts val="4987"/>
              </a:lnSpc>
            </a:pPr>
            <a:r>
              <a:rPr lang="en-US" sz="3369">
                <a:solidFill>
                  <a:srgbClr val="FFFFFF"/>
                </a:solidFill>
                <a:latin typeface="Prata"/>
              </a:rPr>
              <a:t>Application Research of Crawler and Data Analysis Based on Python</a:t>
            </a:r>
          </a:p>
        </p:txBody>
      </p:sp>
      <p:sp>
        <p:nvSpPr>
          <p:cNvPr name="TextBox 3" id="3"/>
          <p:cNvSpPr txBox="true"/>
          <p:nvPr/>
        </p:nvSpPr>
        <p:spPr>
          <a:xfrm rot="0">
            <a:off x="1977762" y="1469405"/>
            <a:ext cx="1485461" cy="394586"/>
          </a:xfrm>
          <a:prstGeom prst="rect">
            <a:avLst/>
          </a:prstGeom>
        </p:spPr>
        <p:txBody>
          <a:bodyPr anchor="t" rtlCol="false" tIns="0" lIns="0" bIns="0" rIns="0">
            <a:spAutoFit/>
          </a:bodyPr>
          <a:lstStyle/>
          <a:p>
            <a:pPr>
              <a:lnSpc>
                <a:spcPts val="3294"/>
              </a:lnSpc>
            </a:pPr>
            <a:r>
              <a:rPr lang="en-US" sz="2272" spc="340">
                <a:solidFill>
                  <a:srgbClr val="FFFFFF"/>
                </a:solidFill>
                <a:latin typeface="Josefin Sans Bold"/>
              </a:rPr>
              <a:t>TOPIC 5</a:t>
            </a:r>
          </a:p>
        </p:txBody>
      </p:sp>
      <p:sp>
        <p:nvSpPr>
          <p:cNvPr name="TextBox 4" id="4"/>
          <p:cNvSpPr txBox="true"/>
          <p:nvPr/>
        </p:nvSpPr>
        <p:spPr>
          <a:xfrm rot="0">
            <a:off x="1977762" y="3546711"/>
            <a:ext cx="13484314" cy="3897249"/>
          </a:xfrm>
          <a:prstGeom prst="rect">
            <a:avLst/>
          </a:prstGeom>
        </p:spPr>
        <p:txBody>
          <a:bodyPr anchor="t" rtlCol="false" tIns="0" lIns="0" bIns="0" rIns="0">
            <a:spAutoFit/>
          </a:bodyPr>
          <a:lstStyle/>
          <a:p>
            <a:pPr marL="453390" indent="-226695" lvl="1">
              <a:lnSpc>
                <a:spcPts val="3108"/>
              </a:lnSpc>
              <a:buFont typeface="Arial"/>
              <a:buChar char="•"/>
            </a:pPr>
            <a:r>
              <a:rPr lang="en-US" sz="2100">
                <a:solidFill>
                  <a:srgbClr val="FFFFFF"/>
                </a:solidFill>
                <a:latin typeface="Open Sauce Bold"/>
              </a:rPr>
              <a:t>M</a:t>
            </a:r>
            <a:r>
              <a:rPr lang="en-US" sz="2100">
                <a:solidFill>
                  <a:srgbClr val="FFFFFF"/>
                </a:solidFill>
                <a:latin typeface="Open Sauce Bold"/>
              </a:rPr>
              <a:t>ethodology</a:t>
            </a:r>
          </a:p>
          <a:p>
            <a:pPr marL="906780" indent="-302260" lvl="2">
              <a:lnSpc>
                <a:spcPts val="3108"/>
              </a:lnSpc>
              <a:buFont typeface="Arial"/>
              <a:buChar char="⚬"/>
            </a:pPr>
            <a:r>
              <a:rPr lang="en-US" sz="2100">
                <a:solidFill>
                  <a:srgbClr val="FFFFFF"/>
                </a:solidFill>
                <a:latin typeface="Open Sauce"/>
              </a:rPr>
              <a:t>Crawling by using Python.</a:t>
            </a:r>
          </a:p>
          <a:p>
            <a:pPr marL="906780" indent="-302260" lvl="2">
              <a:lnSpc>
                <a:spcPts val="3108"/>
              </a:lnSpc>
              <a:buFont typeface="Arial"/>
              <a:buChar char="⚬"/>
            </a:pPr>
            <a:r>
              <a:rPr lang="en-US" sz="2100">
                <a:solidFill>
                  <a:srgbClr val="FFFFFF"/>
                </a:solidFill>
                <a:latin typeface="Open Sauce"/>
              </a:rPr>
              <a:t>By running CMD “ - O SteamDev.csv”: let the crawler save the last crawled data in the form of a CSV table.</a:t>
            </a:r>
          </a:p>
          <a:p>
            <a:pPr marL="453390" indent="-226695" lvl="1">
              <a:lnSpc>
                <a:spcPts val="3108"/>
              </a:lnSpc>
              <a:buFont typeface="Arial"/>
              <a:buChar char="•"/>
            </a:pPr>
            <a:r>
              <a:rPr lang="en-US" sz="2100">
                <a:solidFill>
                  <a:srgbClr val="FFFFFF"/>
                </a:solidFill>
                <a:latin typeface="Open Sauce Bold"/>
              </a:rPr>
              <a:t>About data interpreting:</a:t>
            </a:r>
            <a:r>
              <a:rPr lang="en-US" sz="2100">
                <a:solidFill>
                  <a:srgbClr val="FFFFFF"/>
                </a:solidFill>
                <a:latin typeface="Open Sauce"/>
              </a:rPr>
              <a:t> </a:t>
            </a:r>
          </a:p>
          <a:p>
            <a:pPr marL="906780" indent="-302260" lvl="2">
              <a:lnSpc>
                <a:spcPts val="3108"/>
              </a:lnSpc>
              <a:buFont typeface="Arial"/>
              <a:buChar char="⚬"/>
            </a:pPr>
            <a:r>
              <a:rPr lang="en-US" sz="2100">
                <a:solidFill>
                  <a:srgbClr val="FFFFFF"/>
                </a:solidFill>
                <a:latin typeface="Open Sauce"/>
              </a:rPr>
              <a:t>Use a bar plot to rank the game based on the number of reviewers. and the result showed about 396 works has published the publisher has published 396 works on the Steam platform while DLC has published 334 DLC. Single-player games are the most of the game publishment, and each game published in its mall has an average of 6800 reviews, of which the proportion of favorable reviews is about 76.4 8%.</a:t>
            </a:r>
          </a:p>
        </p:txBody>
      </p:sp>
      <p:sp>
        <p:nvSpPr>
          <p:cNvPr name="TextBox 5" id="5"/>
          <p:cNvSpPr txBox="true"/>
          <p:nvPr/>
        </p:nvSpPr>
        <p:spPr>
          <a:xfrm rot="0">
            <a:off x="17080632" y="9201150"/>
            <a:ext cx="178668" cy="394586"/>
          </a:xfrm>
          <a:prstGeom prst="rect">
            <a:avLst/>
          </a:prstGeom>
        </p:spPr>
        <p:txBody>
          <a:bodyPr anchor="t" rtlCol="false" tIns="0" lIns="0" bIns="0" rIns="0">
            <a:spAutoFit/>
          </a:bodyPr>
          <a:lstStyle/>
          <a:p>
            <a:pPr algn="r" marL="0" indent="0" lvl="0">
              <a:lnSpc>
                <a:spcPts val="3294"/>
              </a:lnSpc>
              <a:spcBef>
                <a:spcPct val="0"/>
              </a:spcBef>
            </a:pPr>
            <a:r>
              <a:rPr lang="en-US" sz="2272" spc="340">
                <a:solidFill>
                  <a:srgbClr val="FFFFFF"/>
                </a:solidFill>
                <a:latin typeface="Josefin Sans Bold"/>
              </a:rPr>
              <a:t>7</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DAF6McU3ujU</dc:identifier>
  <dcterms:modified xsi:type="dcterms:W3CDTF">2011-08-01T06:04:30Z</dcterms:modified>
  <cp:revision>1</cp:revision>
  <dc:title>data analysis</dc:title>
</cp:coreProperties>
</file>

<file path=docProps/thumbnail.jpeg>
</file>